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23"/>
  </p:notesMasterIdLst>
  <p:sldIdLst>
    <p:sldId id="256" r:id="rId2"/>
    <p:sldId id="282" r:id="rId3"/>
    <p:sldId id="259" r:id="rId4"/>
    <p:sldId id="257" r:id="rId5"/>
    <p:sldId id="261" r:id="rId6"/>
    <p:sldId id="258" r:id="rId7"/>
    <p:sldId id="263" r:id="rId8"/>
    <p:sldId id="262" r:id="rId9"/>
    <p:sldId id="265" r:id="rId10"/>
    <p:sldId id="283" r:id="rId11"/>
    <p:sldId id="291" r:id="rId12"/>
    <p:sldId id="285" r:id="rId13"/>
    <p:sldId id="288" r:id="rId14"/>
    <p:sldId id="289" r:id="rId15"/>
    <p:sldId id="287" r:id="rId16"/>
    <p:sldId id="284" r:id="rId17"/>
    <p:sldId id="286" r:id="rId18"/>
    <p:sldId id="290" r:id="rId19"/>
    <p:sldId id="268" r:id="rId20"/>
    <p:sldId id="266" r:id="rId21"/>
    <p:sldId id="267" r:id="rId22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58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1E991-274D-4912-9E68-4AE2B180DE1E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B7D61-CC25-4EF0-A556-41080145A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B7D61-CC25-4EF0-A556-41080145AF0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1F5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1F5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1F5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1F5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526530" y="458469"/>
            <a:ext cx="5245100" cy="2456180"/>
          </a:xfrm>
          <a:custGeom>
            <a:avLst/>
            <a:gdLst/>
            <a:ahLst/>
            <a:cxnLst/>
            <a:rect l="l" t="t" r="r" b="b"/>
            <a:pathLst>
              <a:path w="5245100" h="2456180">
                <a:moveTo>
                  <a:pt x="4835779" y="0"/>
                </a:moveTo>
                <a:lnTo>
                  <a:pt x="409321" y="0"/>
                </a:lnTo>
                <a:lnTo>
                  <a:pt x="361585" y="2753"/>
                </a:lnTo>
                <a:lnTo>
                  <a:pt x="315468" y="10810"/>
                </a:lnTo>
                <a:lnTo>
                  <a:pt x="271274" y="23863"/>
                </a:lnTo>
                <a:lnTo>
                  <a:pt x="229312" y="41604"/>
                </a:lnTo>
                <a:lnTo>
                  <a:pt x="189889" y="63726"/>
                </a:lnTo>
                <a:lnTo>
                  <a:pt x="153312" y="89923"/>
                </a:lnTo>
                <a:lnTo>
                  <a:pt x="119887" y="119887"/>
                </a:lnTo>
                <a:lnTo>
                  <a:pt x="89923" y="153312"/>
                </a:lnTo>
                <a:lnTo>
                  <a:pt x="63726" y="189889"/>
                </a:lnTo>
                <a:lnTo>
                  <a:pt x="41604" y="229312"/>
                </a:lnTo>
                <a:lnTo>
                  <a:pt x="23863" y="271274"/>
                </a:lnTo>
                <a:lnTo>
                  <a:pt x="10810" y="315467"/>
                </a:lnTo>
                <a:lnTo>
                  <a:pt x="2753" y="361585"/>
                </a:lnTo>
                <a:lnTo>
                  <a:pt x="0" y="409320"/>
                </a:lnTo>
                <a:lnTo>
                  <a:pt x="0" y="2046858"/>
                </a:lnTo>
                <a:lnTo>
                  <a:pt x="2753" y="2094594"/>
                </a:lnTo>
                <a:lnTo>
                  <a:pt x="10810" y="2140712"/>
                </a:lnTo>
                <a:lnTo>
                  <a:pt x="23863" y="2184905"/>
                </a:lnTo>
                <a:lnTo>
                  <a:pt x="41604" y="2226867"/>
                </a:lnTo>
                <a:lnTo>
                  <a:pt x="63726" y="2266290"/>
                </a:lnTo>
                <a:lnTo>
                  <a:pt x="89923" y="2302867"/>
                </a:lnTo>
                <a:lnTo>
                  <a:pt x="119887" y="2336291"/>
                </a:lnTo>
                <a:lnTo>
                  <a:pt x="153312" y="2366256"/>
                </a:lnTo>
                <a:lnTo>
                  <a:pt x="189889" y="2392453"/>
                </a:lnTo>
                <a:lnTo>
                  <a:pt x="229312" y="2414575"/>
                </a:lnTo>
                <a:lnTo>
                  <a:pt x="271274" y="2432316"/>
                </a:lnTo>
                <a:lnTo>
                  <a:pt x="315468" y="2445369"/>
                </a:lnTo>
                <a:lnTo>
                  <a:pt x="361585" y="2453426"/>
                </a:lnTo>
                <a:lnTo>
                  <a:pt x="409321" y="2456179"/>
                </a:lnTo>
                <a:lnTo>
                  <a:pt x="4835779" y="2456179"/>
                </a:lnTo>
                <a:lnTo>
                  <a:pt x="4883514" y="2453426"/>
                </a:lnTo>
                <a:lnTo>
                  <a:pt x="4929632" y="2445369"/>
                </a:lnTo>
                <a:lnTo>
                  <a:pt x="4973825" y="2432316"/>
                </a:lnTo>
                <a:lnTo>
                  <a:pt x="5015787" y="2414575"/>
                </a:lnTo>
                <a:lnTo>
                  <a:pt x="5055210" y="2392453"/>
                </a:lnTo>
                <a:lnTo>
                  <a:pt x="5091787" y="2366256"/>
                </a:lnTo>
                <a:lnTo>
                  <a:pt x="5125212" y="2336291"/>
                </a:lnTo>
                <a:lnTo>
                  <a:pt x="5155176" y="2302867"/>
                </a:lnTo>
                <a:lnTo>
                  <a:pt x="5181373" y="2266290"/>
                </a:lnTo>
                <a:lnTo>
                  <a:pt x="5203495" y="2226867"/>
                </a:lnTo>
                <a:lnTo>
                  <a:pt x="5221236" y="2184905"/>
                </a:lnTo>
                <a:lnTo>
                  <a:pt x="5234289" y="2140711"/>
                </a:lnTo>
                <a:lnTo>
                  <a:pt x="5242346" y="2094594"/>
                </a:lnTo>
                <a:lnTo>
                  <a:pt x="5245100" y="2046858"/>
                </a:lnTo>
                <a:lnTo>
                  <a:pt x="5245100" y="409320"/>
                </a:lnTo>
                <a:lnTo>
                  <a:pt x="5242346" y="361585"/>
                </a:lnTo>
                <a:lnTo>
                  <a:pt x="5234289" y="315467"/>
                </a:lnTo>
                <a:lnTo>
                  <a:pt x="5221236" y="271274"/>
                </a:lnTo>
                <a:lnTo>
                  <a:pt x="5203495" y="229312"/>
                </a:lnTo>
                <a:lnTo>
                  <a:pt x="5181373" y="189889"/>
                </a:lnTo>
                <a:lnTo>
                  <a:pt x="5155176" y="153312"/>
                </a:lnTo>
                <a:lnTo>
                  <a:pt x="5125211" y="119887"/>
                </a:lnTo>
                <a:lnTo>
                  <a:pt x="5091787" y="89923"/>
                </a:lnTo>
                <a:lnTo>
                  <a:pt x="5055210" y="63726"/>
                </a:lnTo>
                <a:lnTo>
                  <a:pt x="5015787" y="41604"/>
                </a:lnTo>
                <a:lnTo>
                  <a:pt x="4973825" y="23863"/>
                </a:lnTo>
                <a:lnTo>
                  <a:pt x="4929632" y="10810"/>
                </a:lnTo>
                <a:lnTo>
                  <a:pt x="4883514" y="2753"/>
                </a:lnTo>
                <a:lnTo>
                  <a:pt x="4835779" y="0"/>
                </a:lnTo>
                <a:close/>
              </a:path>
            </a:pathLst>
          </a:custGeom>
          <a:solidFill>
            <a:srgbClr val="B3DD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526530" y="458469"/>
            <a:ext cx="5245100" cy="2456180"/>
          </a:xfrm>
          <a:custGeom>
            <a:avLst/>
            <a:gdLst/>
            <a:ahLst/>
            <a:cxnLst/>
            <a:rect l="l" t="t" r="r" b="b"/>
            <a:pathLst>
              <a:path w="5245100" h="2456180">
                <a:moveTo>
                  <a:pt x="0" y="409320"/>
                </a:moveTo>
                <a:lnTo>
                  <a:pt x="2753" y="361585"/>
                </a:lnTo>
                <a:lnTo>
                  <a:pt x="10810" y="315467"/>
                </a:lnTo>
                <a:lnTo>
                  <a:pt x="23863" y="271274"/>
                </a:lnTo>
                <a:lnTo>
                  <a:pt x="41604" y="229312"/>
                </a:lnTo>
                <a:lnTo>
                  <a:pt x="63726" y="189889"/>
                </a:lnTo>
                <a:lnTo>
                  <a:pt x="89923" y="153312"/>
                </a:lnTo>
                <a:lnTo>
                  <a:pt x="119887" y="119887"/>
                </a:lnTo>
                <a:lnTo>
                  <a:pt x="153312" y="89923"/>
                </a:lnTo>
                <a:lnTo>
                  <a:pt x="189889" y="63726"/>
                </a:lnTo>
                <a:lnTo>
                  <a:pt x="229312" y="41604"/>
                </a:lnTo>
                <a:lnTo>
                  <a:pt x="271274" y="23863"/>
                </a:lnTo>
                <a:lnTo>
                  <a:pt x="315468" y="10810"/>
                </a:lnTo>
                <a:lnTo>
                  <a:pt x="361585" y="2753"/>
                </a:lnTo>
                <a:lnTo>
                  <a:pt x="409321" y="0"/>
                </a:lnTo>
                <a:lnTo>
                  <a:pt x="4835779" y="0"/>
                </a:lnTo>
                <a:lnTo>
                  <a:pt x="4883514" y="2753"/>
                </a:lnTo>
                <a:lnTo>
                  <a:pt x="4929632" y="10810"/>
                </a:lnTo>
                <a:lnTo>
                  <a:pt x="4973825" y="23863"/>
                </a:lnTo>
                <a:lnTo>
                  <a:pt x="5015787" y="41604"/>
                </a:lnTo>
                <a:lnTo>
                  <a:pt x="5055210" y="63726"/>
                </a:lnTo>
                <a:lnTo>
                  <a:pt x="5091787" y="89923"/>
                </a:lnTo>
                <a:lnTo>
                  <a:pt x="5125211" y="119887"/>
                </a:lnTo>
                <a:lnTo>
                  <a:pt x="5155176" y="153312"/>
                </a:lnTo>
                <a:lnTo>
                  <a:pt x="5181373" y="189889"/>
                </a:lnTo>
                <a:lnTo>
                  <a:pt x="5203495" y="229312"/>
                </a:lnTo>
                <a:lnTo>
                  <a:pt x="5221236" y="271274"/>
                </a:lnTo>
                <a:lnTo>
                  <a:pt x="5234289" y="315467"/>
                </a:lnTo>
                <a:lnTo>
                  <a:pt x="5242346" y="361585"/>
                </a:lnTo>
                <a:lnTo>
                  <a:pt x="5245100" y="409320"/>
                </a:lnTo>
                <a:lnTo>
                  <a:pt x="5245100" y="2046858"/>
                </a:lnTo>
                <a:lnTo>
                  <a:pt x="5242346" y="2094594"/>
                </a:lnTo>
                <a:lnTo>
                  <a:pt x="5234289" y="2140711"/>
                </a:lnTo>
                <a:lnTo>
                  <a:pt x="5221236" y="2184905"/>
                </a:lnTo>
                <a:lnTo>
                  <a:pt x="5203495" y="2226867"/>
                </a:lnTo>
                <a:lnTo>
                  <a:pt x="5181373" y="2266290"/>
                </a:lnTo>
                <a:lnTo>
                  <a:pt x="5155176" y="2302867"/>
                </a:lnTo>
                <a:lnTo>
                  <a:pt x="5125212" y="2336291"/>
                </a:lnTo>
                <a:lnTo>
                  <a:pt x="5091787" y="2366256"/>
                </a:lnTo>
                <a:lnTo>
                  <a:pt x="5055210" y="2392453"/>
                </a:lnTo>
                <a:lnTo>
                  <a:pt x="5015787" y="2414575"/>
                </a:lnTo>
                <a:lnTo>
                  <a:pt x="4973825" y="2432316"/>
                </a:lnTo>
                <a:lnTo>
                  <a:pt x="4929632" y="2445369"/>
                </a:lnTo>
                <a:lnTo>
                  <a:pt x="4883514" y="2453426"/>
                </a:lnTo>
                <a:lnTo>
                  <a:pt x="4835779" y="2456179"/>
                </a:lnTo>
                <a:lnTo>
                  <a:pt x="409321" y="2456179"/>
                </a:lnTo>
                <a:lnTo>
                  <a:pt x="361585" y="2453426"/>
                </a:lnTo>
                <a:lnTo>
                  <a:pt x="315468" y="2445369"/>
                </a:lnTo>
                <a:lnTo>
                  <a:pt x="271274" y="2432316"/>
                </a:lnTo>
                <a:lnTo>
                  <a:pt x="229312" y="2414575"/>
                </a:lnTo>
                <a:lnTo>
                  <a:pt x="189889" y="2392453"/>
                </a:lnTo>
                <a:lnTo>
                  <a:pt x="153312" y="2366256"/>
                </a:lnTo>
                <a:lnTo>
                  <a:pt x="119887" y="2336291"/>
                </a:lnTo>
                <a:lnTo>
                  <a:pt x="89923" y="2302867"/>
                </a:lnTo>
                <a:lnTo>
                  <a:pt x="63726" y="2266290"/>
                </a:lnTo>
                <a:lnTo>
                  <a:pt x="41604" y="2226867"/>
                </a:lnTo>
                <a:lnTo>
                  <a:pt x="23863" y="2184905"/>
                </a:lnTo>
                <a:lnTo>
                  <a:pt x="10810" y="2140712"/>
                </a:lnTo>
                <a:lnTo>
                  <a:pt x="2753" y="2094594"/>
                </a:lnTo>
                <a:lnTo>
                  <a:pt x="0" y="2046858"/>
                </a:lnTo>
                <a:lnTo>
                  <a:pt x="0" y="40932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1F5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1F5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22972" y="34861"/>
            <a:ext cx="10346055" cy="15224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1F5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39694" y="1728470"/>
            <a:ext cx="6889115" cy="1854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1F5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90800" y="152400"/>
            <a:ext cx="739140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0">
                <a:solidFill>
                  <a:srgbClr val="001F5F"/>
                </a:solidFill>
                <a:latin typeface="Times New Roman"/>
                <a:cs typeface="Times New Roman"/>
              </a:rPr>
              <a:t>Муниципальное</a:t>
            </a:r>
            <a:r>
              <a:rPr sz="1800" b="1" spc="-3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800" b="1" spc="-20" dirty="0" smtClean="0">
                <a:solidFill>
                  <a:srgbClr val="001F5F"/>
                </a:solidFill>
                <a:latin typeface="Times New Roman"/>
                <a:cs typeface="Times New Roman"/>
              </a:rPr>
              <a:t>казенное</a:t>
            </a:r>
            <a:r>
              <a:rPr sz="1800" b="1" spc="-65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дошкольное</a:t>
            </a:r>
            <a:r>
              <a:rPr sz="18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образовательное</a:t>
            </a:r>
            <a:r>
              <a:rPr sz="18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учреждение</a:t>
            </a:r>
            <a:endParaRPr sz="180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</a:pPr>
            <a:r>
              <a:rPr lang="ru-RU" sz="18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«Мартюшевский детский сад «Искорка»</a:t>
            </a:r>
          </a:p>
          <a:p>
            <a:pPr marL="2540" algn="ctr">
              <a:lnSpc>
                <a:spcPct val="100000"/>
              </a:lnSpc>
            </a:pPr>
            <a:r>
              <a:rPr lang="ru-RU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МО «Каменский муниципальный округ»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43200" y="1447800"/>
            <a:ext cx="6894830" cy="2734082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720"/>
              </a:spcBef>
            </a:pPr>
            <a:r>
              <a:rPr lang="ru-RU" sz="3200" b="1" dirty="0" smtClean="0"/>
              <a:t>Педагогический совет</a:t>
            </a:r>
          </a:p>
          <a:p>
            <a:pPr marL="5715" algn="ctr">
              <a:lnSpc>
                <a:spcPct val="100000"/>
              </a:lnSpc>
              <a:spcBef>
                <a:spcPts val="720"/>
              </a:spcBef>
            </a:pPr>
            <a:r>
              <a:rPr lang="ru-RU" sz="3200" b="1" i="1" dirty="0" smtClean="0">
                <a:solidFill>
                  <a:srgbClr val="0070C0"/>
                </a:solidFill>
              </a:rPr>
              <a:t>«Современные </a:t>
            </a:r>
            <a:r>
              <a:rPr lang="ru-RU" sz="3200" b="1" i="1" dirty="0">
                <a:solidFill>
                  <a:srgbClr val="0070C0"/>
                </a:solidFill>
              </a:rPr>
              <a:t>подходы к нравственно-патриотическому воспитанию </a:t>
            </a:r>
            <a:r>
              <a:rPr lang="ru-RU" sz="3200" b="1" i="1" dirty="0" smtClean="0">
                <a:solidFill>
                  <a:srgbClr val="0070C0"/>
                </a:solidFill>
              </a:rPr>
              <a:t>дошкольников </a:t>
            </a:r>
          </a:p>
          <a:p>
            <a:pPr marL="5715" algn="ctr">
              <a:lnSpc>
                <a:spcPct val="100000"/>
              </a:lnSpc>
              <a:spcBef>
                <a:spcPts val="720"/>
              </a:spcBef>
            </a:pPr>
            <a:r>
              <a:rPr lang="ru-RU" sz="3200" b="1" i="1" dirty="0" smtClean="0">
                <a:solidFill>
                  <a:srgbClr val="0070C0"/>
                </a:solidFill>
              </a:rPr>
              <a:t>в ДОУ»</a:t>
            </a:r>
            <a:endParaRPr sz="3200" i="1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724400" y="5715000"/>
            <a:ext cx="2133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пгт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Мартюш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2025г.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00199" y="914400"/>
          <a:ext cx="9144001" cy="5504688"/>
        </p:xfrm>
        <a:graphic>
          <a:graphicData uri="http://schemas.openxmlformats.org/drawingml/2006/table">
            <a:tbl>
              <a:tblPr/>
              <a:tblGrid>
                <a:gridCol w="1066801"/>
                <a:gridCol w="2556295"/>
                <a:gridCol w="4917057"/>
                <a:gridCol w="603848"/>
              </a:tblGrid>
              <a:tr h="3260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Дата/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День недели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72" marR="42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Название дня 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72" marR="42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8000" algn="l"/>
                        </a:tabLst>
                      </a:pPr>
                      <a:r>
                        <a:rPr lang="ru-RU" sz="1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Общие мероприятия/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8000" algn="l"/>
                        </a:tabLst>
                      </a:pPr>
                      <a:r>
                        <a:rPr lang="ru-RU" sz="1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Мероприятия в группах по плану воспитателя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72" marR="42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Консультации для родителей.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Фотовыставка "Добрые дела нашей семьи".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Благотворительная акция по сбору корма для бездомных животных. 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72" marR="4217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8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17.03.2025г. Понедельник</a:t>
                      </a:r>
                    </a:p>
                  </a:txBody>
                  <a:tcPr marL="42172" marR="42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"Доброта вокруг нас"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Творческое задание: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создание плакатов, стенгазет о доброте.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72" marR="42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Открытие творческих каникул: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Оформление стенда в группах "Доброта- это важно!";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Викторина "Загадки и отгадки";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Беседы о доброте, добрых делах...;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Прослушивание детских песен о доброте;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Просмотр мультфильмов, презентаций...</a:t>
                      </a:r>
                    </a:p>
                  </a:txBody>
                  <a:tcPr marL="42172" marR="42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9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18.03.2025г. Вторник</a:t>
                      </a:r>
                    </a:p>
                  </a:txBody>
                  <a:tcPr marL="42172" marR="42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"День дружбы"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Творческое задание: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Коллективная работа: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"Дерево дружбы" или "Цветок дружбы"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72" marR="42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Беседы с детьми «Давайте никогда не ссориться», "Дружбой нужно дорожить";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Просмотр мультфильма «Ссора»;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Игровая деятельность. Словесная игра «Назови ласково по имени своего друга».  Игры: «Найди друзей», «Найди пару», «Давайте говорить друг другу комплименты»;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Разучивание и придумывание </a:t>
                      </a:r>
                      <a:r>
                        <a:rPr lang="ru-RU" sz="1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мирилок</a:t>
                      </a: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Чтение художественной литературы;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Прослушивание песен о дружбе;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Рисование/лепка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"Мой четвероногий друг", "Подарок для друга" и др.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72" marR="42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8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19.03.2025г. Среда</a:t>
                      </a:r>
                    </a:p>
                  </a:txBody>
                  <a:tcPr marL="42172" marR="42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"День добрых дел"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Творческое задание: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открыток для родителей, бабушек, дедушек, друзей с добрыми словами и рисунками" </a:t>
                      </a:r>
                    </a:p>
                  </a:txBody>
                  <a:tcPr marL="42172" marR="42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181818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Конструирование из бумаги « Сундучок для добрых дел».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Игровая деятельность: "Я помощник", "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Да-нет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 и др.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Кормление птиц.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181818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Беседы с детьми.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Дети старших и подготовительной групп подготавливают для малышей детского сада открытки, игрушки, помогают им одеваться на прогулку...</a:t>
                      </a:r>
                    </a:p>
                  </a:txBody>
                  <a:tcPr marL="42172" marR="42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5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20.03.2025г. Четверг</a:t>
                      </a:r>
                    </a:p>
                  </a:txBody>
                  <a:tcPr marL="42172" marR="42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"По страницам сказок"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Театрализованное представление "Лесная история"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72" marR="42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Обсуждение сказок;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Творческие мастерские, на которых дети смогут создать сказочных героев, маски, нарисовать иллюстрации к любимой сказке, создать коллажи, кукол ...;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проведение "сказочных" игр;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проведение театрализованных представлений, где дети смогут стать актерами</a:t>
                      </a:r>
                    </a:p>
                  </a:txBody>
                  <a:tcPr marL="42172" marR="42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2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21.03.2025г. Пятница</a:t>
                      </a:r>
                    </a:p>
                  </a:txBody>
                  <a:tcPr marL="42172" marR="42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"Мы - маленькие патриоты"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Конкурс стихов 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"С любовью  о Родине</a:t>
                      </a: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(о доброте, о Родине)</a:t>
                      </a:r>
                    </a:p>
                  </a:txBody>
                  <a:tcPr marL="42172" marR="42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Обсуждения с детьми "Что такое патриотизм", "Как мы можем любить свою страну?", "Какие добрые дела можем делать ...?";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Чтение художественной литературы;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ru-RU" sz="12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Игровая деятельность: "Эстафета доброты", "Помоги, друг!" и др.</a:t>
                      </a:r>
                    </a:p>
                  </a:txBody>
                  <a:tcPr marL="42172" marR="42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352800" y="1"/>
            <a:ext cx="5410200" cy="9541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 творческих каникул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«Патриотизм в каждом добром деле»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95600" y="228601"/>
            <a:ext cx="624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Обмен мнениями "Обогащение педагогического опыта через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взаимопосещение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результаты и выводы"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286000"/>
            <a:ext cx="175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tserrat"/>
                <a:ea typeface="Times New Roman" pitchFamily="18" charset="0"/>
                <a:cs typeface="Arial" pitchFamily="34" charset="0"/>
              </a:rPr>
              <a:t>Группа раннего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tserrat"/>
                <a:ea typeface="Times New Roman" pitchFamily="18" charset="0"/>
                <a:cs typeface="Arial" pitchFamily="34" charset="0"/>
              </a:rPr>
              <a:t> возраста «А»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 descr="C:\Users\Пользователь\Downloads\17441805388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990600"/>
            <a:ext cx="4572000" cy="2548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3" name="Picture 3" descr="C:\Users\Пользователь\Downloads\17441805744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905000"/>
            <a:ext cx="4525108" cy="2451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Picture 4" descr="C:\Users\Пользователь\Downloads\17441805964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3810000"/>
            <a:ext cx="453495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819400" y="152400"/>
            <a:ext cx="6520645" cy="7078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Обмен мнениями "Обогащение педагогического опыта через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взаимопосещение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результаты и выводы"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C:\Users\Пользователь\Downloads\17441110593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657600"/>
            <a:ext cx="3643312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8" name="Picture 4" descr="C:\Users\Пользователь\Downloads\17441110594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657600"/>
            <a:ext cx="3664744" cy="2759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9" name="Picture 5" descr="C:\Users\Пользователь\Downloads\17441110594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838200"/>
            <a:ext cx="3513534" cy="2645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70" name="Picture 6" descr="C:\Users\Пользователь\Downloads\17441110594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990600"/>
            <a:ext cx="3276600" cy="2467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2209800"/>
            <a:ext cx="1676400" cy="15696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tserrat"/>
                <a:ea typeface="Times New Roman" pitchFamily="18" charset="0"/>
                <a:cs typeface="Arial" pitchFamily="34" charset="0"/>
              </a:rPr>
              <a:t>Группа раннего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tserrat"/>
                <a:ea typeface="Times New Roman" pitchFamily="18" charset="0"/>
                <a:cs typeface="Arial" pitchFamily="34" charset="0"/>
              </a:rPr>
              <a:t> возраста «Б»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819400" y="152400"/>
            <a:ext cx="6520645" cy="7078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Обмен мнениями "Обогащение педагогического опыта через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взаимопосещение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результаты и выводы"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5" name="Picture 1" descr="C:\Users\Пользователь\Downloads\1744111814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914400"/>
            <a:ext cx="3795712" cy="2857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6" name="Picture 2" descr="C:\Users\Пользователь\Downloads\17441118148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733800"/>
            <a:ext cx="3868340" cy="2912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7" name="Picture 3" descr="C:\Users\Пользователь\Downloads\17441118147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990600"/>
            <a:ext cx="3665934" cy="2760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8" name="Picture 4" descr="C:\Users\Пользователь\Downloads\17441118147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3733800"/>
            <a:ext cx="3792140" cy="2855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228600" y="2514600"/>
            <a:ext cx="1752600" cy="13234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tserrat" charset="0"/>
                <a:ea typeface="Times New Roman" pitchFamily="18" charset="0"/>
                <a:cs typeface="Arial" pitchFamily="34" charset="0"/>
              </a:rPr>
              <a:t>Вторая группа раннего возраста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71800" y="1524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Обмен мнениями "Обогащение педагогического опыта через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взаимопосещение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результаты и выводы"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C:\Users\Пользователь\Downloads\1744111878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09600"/>
            <a:ext cx="3628036" cy="2731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1" name="Picture 3" descr="C:\Users\Пользователь\Downloads\17441118786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762000"/>
            <a:ext cx="3581400" cy="2696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2" name="Picture 4" descr="C:\Users\Пользователь\Downloads\17441118786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352800"/>
            <a:ext cx="3643313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3" name="Picture 5" descr="C:\Users\Пользователь\Downloads\17441118786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609600"/>
            <a:ext cx="3640931" cy="2741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4" name="Picture 6" descr="C:\Users\Пользователь\Downloads\174411187867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3733800"/>
            <a:ext cx="3542109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6" name="Picture 8" descr="C:\Users\Пользователь\Downloads\174411187868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29600" y="3581400"/>
            <a:ext cx="3334940" cy="2511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" y="2895600"/>
            <a:ext cx="152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/>
              <a:t>Вторая младшая группа "А"</a:t>
            </a:r>
            <a:endParaRPr lang="ru-RU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819400" y="152400"/>
            <a:ext cx="6520645" cy="7078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Обмен мнениями "Обогащение педагогического опыта через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взаимопосещение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результаты и выводы"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C:\Users\Пользователь\Downloads\17441117861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914400"/>
            <a:ext cx="3733800" cy="281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5" name="Picture 3" descr="C:\Users\Пользователь\Downloads\17441117861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990600"/>
            <a:ext cx="3886200" cy="2926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7" name="Picture 5" descr="C:\Users\Пользователь\Downloads\17441117860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3810000"/>
            <a:ext cx="3868340" cy="2912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8" name="Picture 6" descr="C:\Users\Пользователь\Downloads\17441117860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3733800"/>
            <a:ext cx="3821906" cy="2877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0" y="2667000"/>
            <a:ext cx="1905000" cy="1015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tserrat" charset="0"/>
                <a:ea typeface="Times New Roman" pitchFamily="18" charset="0"/>
                <a:cs typeface="Arial" pitchFamily="34" charset="0"/>
              </a:rPr>
              <a:t>Вторая младшая группа "А"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819400" y="152400"/>
            <a:ext cx="6520645" cy="7078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Обмен мнениями "Обогащение педагогического опыта через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взаимопосещение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результаты и выводы"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4" name="Picture 4" descr="C:\Users\Пользователь\Downloads\17441110226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733800"/>
            <a:ext cx="3411140" cy="2568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5" name="Picture 5" descr="C:\Users\Пользователь\Downloads\17441110226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914400"/>
            <a:ext cx="3487340" cy="2625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6" name="Picture 6" descr="C:\Users\Пользователь\Downloads\17441110226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3657600"/>
            <a:ext cx="3715940" cy="2797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7" name="Picture 7" descr="C:\Users\Пользователь\Downloads\17441110226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990599"/>
            <a:ext cx="3505200" cy="2524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152400" y="2590800"/>
            <a:ext cx="1524000" cy="830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tserrat"/>
                <a:ea typeface="Times New Roman" pitchFamily="18" charset="0"/>
                <a:cs typeface="Arial" pitchFamily="34" charset="0"/>
              </a:rPr>
              <a:t>Средняя группа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819400" y="152400"/>
            <a:ext cx="6520645" cy="7078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Обмен мнениями "Обогащение педагогического опыта через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взаимопосещение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результаты и выводы"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C:\Users\Пользователь\Downloads\17441117409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219200"/>
            <a:ext cx="6096000" cy="4589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2590800"/>
            <a:ext cx="1828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Старшая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группа "А"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819400" y="152400"/>
            <a:ext cx="6520645" cy="7078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Обмен мнениями "Обогащение педагогического опыта через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взаимопосещение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результаты и выводы"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590800"/>
            <a:ext cx="1828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Старшая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группа </a:t>
            </a:r>
            <a:r>
              <a:rPr lang="ru-RU" sz="2000" b="1" dirty="0" smtClean="0">
                <a:solidFill>
                  <a:schemeClr val="tx1"/>
                </a:solidFill>
              </a:rPr>
              <a:t>«Б"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29698" name="Picture 2" descr="C:\Users\Пользователь\Downloads\17441784018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914400"/>
            <a:ext cx="3429000" cy="2581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C:\Users\Пользователь\Downloads\17441784018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838200"/>
            <a:ext cx="3429000" cy="2581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1" name="Picture 5" descr="C:\Users\Пользователь\Downloads\IMG-20250409-WA00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3505200"/>
            <a:ext cx="2438400" cy="325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2" name="Picture 6" descr="C:\Users\Пользователь\Downloads\IMG-20250409-WA00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5800" y="3505200"/>
            <a:ext cx="2286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 descr="C:\Users\Пользователь\Downloads\17441118240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657600"/>
            <a:ext cx="3542111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04339" y="701040"/>
            <a:ext cx="8717280" cy="0"/>
          </a:xfrm>
          <a:custGeom>
            <a:avLst/>
            <a:gdLst/>
            <a:ahLst/>
            <a:cxnLst/>
            <a:rect l="l" t="t" r="r" b="b"/>
            <a:pathLst>
              <a:path w="8717280">
                <a:moveTo>
                  <a:pt x="0" y="0"/>
                </a:moveTo>
                <a:lnTo>
                  <a:pt x="8717280" y="0"/>
                </a:lnTo>
              </a:path>
            </a:pathLst>
          </a:custGeom>
          <a:ln w="41882">
            <a:solidFill>
              <a:srgbClr val="2079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209800" y="838200"/>
            <a:ext cx="7772400" cy="4759959"/>
            <a:chOff x="1371600" y="314959"/>
            <a:chExt cx="9367520" cy="5969000"/>
          </a:xfrm>
        </p:grpSpPr>
        <p:sp>
          <p:nvSpPr>
            <p:cNvPr id="4" name="object 4"/>
            <p:cNvSpPr/>
            <p:nvPr/>
          </p:nvSpPr>
          <p:spPr>
            <a:xfrm>
              <a:off x="1704340" y="5908039"/>
              <a:ext cx="8717280" cy="0"/>
            </a:xfrm>
            <a:custGeom>
              <a:avLst/>
              <a:gdLst/>
              <a:ahLst/>
              <a:cxnLst/>
              <a:rect l="l" t="t" r="r" b="b"/>
              <a:pathLst>
                <a:path w="8717280">
                  <a:moveTo>
                    <a:pt x="0" y="0"/>
                  </a:moveTo>
                  <a:lnTo>
                    <a:pt x="8717280" y="0"/>
                  </a:lnTo>
                </a:path>
              </a:pathLst>
            </a:custGeom>
            <a:ln w="10471">
              <a:solidFill>
                <a:srgbClr val="2079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1600" y="314959"/>
              <a:ext cx="9367520" cy="5969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787650" y="1115567"/>
          <a:ext cx="6616700" cy="4626864"/>
        </p:xfrm>
        <a:graphic>
          <a:graphicData uri="http://schemas.openxmlformats.org/drawingml/2006/table">
            <a:tbl>
              <a:tblPr/>
              <a:tblGrid>
                <a:gridCol w="1148715"/>
                <a:gridCol w="3848100"/>
                <a:gridCol w="1619885"/>
              </a:tblGrid>
              <a:tr h="191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Liberation Serif"/>
                          <a:ea typeface="Calibri"/>
                          <a:cs typeface="Times New Roman"/>
                        </a:rPr>
                        <a:t>Время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Liberation Serif"/>
                          <a:ea typeface="Calibri"/>
                          <a:cs typeface="Times New Roman"/>
                        </a:rPr>
                        <a:t>Рассматриваемые вопросы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Liberation Serif"/>
                          <a:ea typeface="Calibri"/>
                          <a:cs typeface="Times New Roman"/>
                        </a:rPr>
                        <a:t>Ответственный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13.00 - 13.05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Задачи, регламент, состав проектной группы.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Выполнение решений предыдущего Совета педагогов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Бутылина Н.А.,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ст. воспитатель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13.05 - 13.15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Доклад на тему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88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О современных подходах к нравственно-патриотическому воспитанию в ДОУ"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Бутылина Н.А.,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ст. воспитатель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13.15 - 13.25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Педагогический блиц-опрос «Актуальность, задачи, методы нравственно-патриотического воспитания дошкольников».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Бутылина Н.А.,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ст. воспитатель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13.25 – 13.30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Подведение итогов творческих каникул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"Патриотизм в каждом добром деле"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Бутылина Н.А.,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ст. воспитатель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13.30 – 13.40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Обмен мнениями "Обогащение педагогического опыта через взаимопосещение: результаты и выводы"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педагоги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13.40 – 14.35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Представление дидактических игр/пособий по нравственно-патриотическому воспитанию в рамках конкурса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педагоги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14.35 - 14.45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Отчет по самообследованию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Бутылина Н.А.,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ст. воспитатель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14.45 – 14.50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Суждения и мнения по теме педагогического совета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участники Совета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14.50-14.55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Проект решения педагогического совета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проектная группа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14.55-15.00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Разное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Liberation Serif"/>
                          <a:ea typeface="Calibri"/>
                          <a:cs typeface="Times New Roman"/>
                        </a:rPr>
                        <a:t>Шелудкова</a:t>
                      </a: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 А.М., заведующий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362200" y="304800"/>
            <a:ext cx="80772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88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Регламент проведения педагогического совета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88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4600" y="228600"/>
            <a:ext cx="736917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b="0" spc="-35" dirty="0">
                <a:solidFill>
                  <a:schemeClr val="tx1"/>
                </a:solidFill>
                <a:latin typeface="Calibri Light"/>
                <a:cs typeface="Calibri Light"/>
              </a:rPr>
              <a:t>Рекомендации</a:t>
            </a:r>
            <a:r>
              <a:rPr sz="3600" b="0" spc="-130" dirty="0">
                <a:solidFill>
                  <a:schemeClr val="tx1"/>
                </a:solidFill>
                <a:latin typeface="Calibri Light"/>
                <a:cs typeface="Calibri Light"/>
              </a:rPr>
              <a:t> </a:t>
            </a:r>
            <a:r>
              <a:rPr sz="3600" b="0" dirty="0">
                <a:solidFill>
                  <a:schemeClr val="tx1"/>
                </a:solidFill>
                <a:latin typeface="Calibri Light"/>
                <a:cs typeface="Calibri Light"/>
              </a:rPr>
              <a:t>для</a:t>
            </a:r>
            <a:r>
              <a:rPr sz="3600" b="0" spc="-105" dirty="0">
                <a:solidFill>
                  <a:schemeClr val="tx1"/>
                </a:solidFill>
                <a:latin typeface="Calibri Light"/>
                <a:cs typeface="Calibri Light"/>
              </a:rPr>
              <a:t> </a:t>
            </a:r>
            <a:r>
              <a:rPr sz="3600" b="0" spc="-10" dirty="0">
                <a:solidFill>
                  <a:schemeClr val="tx1"/>
                </a:solidFill>
                <a:latin typeface="Calibri Light"/>
                <a:cs typeface="Calibri Light"/>
              </a:rPr>
              <a:t>педагогов</a:t>
            </a:r>
            <a:endParaRPr sz="3600">
              <a:solidFill>
                <a:schemeClr val="tx1"/>
              </a:solidFill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76400" y="762000"/>
            <a:ext cx="8763889" cy="898964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3218815" marR="5080" indent="-3206115" algn="ctr">
              <a:lnSpc>
                <a:spcPts val="3240"/>
              </a:lnSpc>
              <a:spcBef>
                <a:spcPts val="310"/>
              </a:spcBef>
            </a:pPr>
            <a:r>
              <a:rPr sz="2800" i="1" spc="-25" dirty="0">
                <a:solidFill>
                  <a:schemeClr val="tx2"/>
                </a:solidFill>
                <a:latin typeface="Calibri Light"/>
                <a:cs typeface="Calibri Light"/>
              </a:rPr>
              <a:t>Примерный</a:t>
            </a:r>
            <a:r>
              <a:rPr sz="2800" i="1" spc="-95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2800" i="1" spc="-25" dirty="0">
                <a:solidFill>
                  <a:schemeClr val="tx2"/>
                </a:solidFill>
                <a:latin typeface="Calibri Light"/>
                <a:cs typeface="Calibri Light"/>
              </a:rPr>
              <a:t>перечень</a:t>
            </a:r>
            <a:r>
              <a:rPr sz="2800" i="1" spc="-12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2800" i="1" spc="-25">
                <a:solidFill>
                  <a:schemeClr val="tx2"/>
                </a:solidFill>
                <a:latin typeface="Calibri Light"/>
                <a:cs typeface="Calibri Light"/>
              </a:rPr>
              <a:t>оборудования</a:t>
            </a:r>
            <a:r>
              <a:rPr sz="2800" i="1" spc="-9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2800" i="1" smtClean="0">
                <a:solidFill>
                  <a:schemeClr val="tx2"/>
                </a:solidFill>
                <a:latin typeface="Calibri Light"/>
                <a:cs typeface="Calibri Light"/>
              </a:rPr>
              <a:t>дл</a:t>
            </a:r>
            <a:r>
              <a:rPr lang="ru-RU" sz="2800" i="1" dirty="0" smtClean="0">
                <a:solidFill>
                  <a:schemeClr val="tx2"/>
                </a:solidFill>
                <a:latin typeface="Calibri Light"/>
                <a:cs typeface="Calibri Light"/>
              </a:rPr>
              <a:t>я</a:t>
            </a:r>
          </a:p>
          <a:p>
            <a:pPr marL="3218815" marR="5080" indent="-3206115" algn="ctr">
              <a:lnSpc>
                <a:spcPts val="3240"/>
              </a:lnSpc>
              <a:spcBef>
                <a:spcPts val="310"/>
              </a:spcBef>
            </a:pPr>
            <a:r>
              <a:rPr sz="2800" i="1" spc="-10" smtClean="0">
                <a:solidFill>
                  <a:schemeClr val="tx2"/>
                </a:solidFill>
                <a:latin typeface="Calibri Light"/>
                <a:cs typeface="Calibri Light"/>
              </a:rPr>
              <a:t>патриотического </a:t>
            </a:r>
            <a:r>
              <a:rPr sz="2800" i="1" spc="-20" dirty="0">
                <a:solidFill>
                  <a:schemeClr val="tx2"/>
                </a:solidFill>
                <a:latin typeface="Calibri Light"/>
                <a:cs typeface="Calibri Light"/>
              </a:rPr>
              <a:t>центра</a:t>
            </a:r>
            <a:r>
              <a:rPr sz="2800" i="1" spc="-10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2800" i="1">
                <a:solidFill>
                  <a:schemeClr val="tx2"/>
                </a:solidFill>
                <a:latin typeface="Calibri Light"/>
                <a:cs typeface="Calibri Light"/>
              </a:rPr>
              <a:t>в</a:t>
            </a:r>
            <a:r>
              <a:rPr sz="2800" i="1" spc="-55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2800" i="1" spc="-20" smtClean="0">
                <a:solidFill>
                  <a:schemeClr val="tx2"/>
                </a:solidFill>
                <a:latin typeface="Calibri Light"/>
                <a:cs typeface="Calibri Light"/>
              </a:rPr>
              <a:t>ДОУ</a:t>
            </a:r>
            <a:endParaRPr sz="2800" i="1">
              <a:solidFill>
                <a:schemeClr val="tx2"/>
              </a:solidFill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98930" y="1759584"/>
            <a:ext cx="17367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80720" algn="l"/>
              </a:tabLst>
            </a:pP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При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создании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45204" y="1759584"/>
            <a:ext cx="22377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предметно-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игровой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89065" y="1759584"/>
            <a:ext cx="46837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39800" algn="l"/>
                <a:tab pos="2026920" algn="l"/>
                <a:tab pos="3444240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среды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следует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соблюдать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санитарно-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04010" y="1972627"/>
            <a:ext cx="17157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гигиенические,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57904" y="1972627"/>
            <a:ext cx="71177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11960" algn="l"/>
                <a:tab pos="3340100" algn="l"/>
                <a:tab pos="3962400" algn="l"/>
                <a:tab pos="5382895" algn="l"/>
                <a:tab pos="6563995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эстетические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требования: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все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экспонаты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должны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быть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04010" y="2186559"/>
            <a:ext cx="9067165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21460" algn="l"/>
                <a:tab pos="2722880" algn="l"/>
                <a:tab pos="3317240" algn="l"/>
                <a:tab pos="5233035" algn="l"/>
                <a:tab pos="5776595" algn="l"/>
                <a:tab pos="7806690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размещены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доступно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для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воспитанников,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все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представленные</a:t>
            </a:r>
            <a:r>
              <a:rPr sz="2000" b="1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2000" b="1" spc="-10" smtClean="0">
                <a:solidFill>
                  <a:srgbClr val="001F5F"/>
                </a:solidFill>
                <a:latin typeface="Calibri"/>
                <a:cs typeface="Calibri"/>
              </a:rPr>
              <a:t>материалы</a:t>
            </a:r>
            <a:endParaRPr lang="ru-RU" sz="2000" b="1" spc="-10" dirty="0" smtClean="0">
              <a:solidFill>
                <a:srgbClr val="001F5F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21460" algn="l"/>
                <a:tab pos="2722880" algn="l"/>
                <a:tab pos="3317240" algn="l"/>
                <a:tab pos="5233035" algn="l"/>
                <a:tab pos="5776595" algn="l"/>
                <a:tab pos="7806690" algn="l"/>
              </a:tabLst>
            </a:pP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04010" y="2399919"/>
            <a:ext cx="9069070" cy="2355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39"/>
              </a:lnSpc>
              <a:spcBef>
                <a:spcPts val="100"/>
              </a:spcBef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должны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быть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достоверны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соответствовать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возрастными</a:t>
            </a:r>
            <a:r>
              <a:rPr sz="20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особенностями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детей,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039"/>
              </a:lnSpc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иметь</a:t>
            </a:r>
            <a:r>
              <a:rPr sz="20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эстетичный,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красочный</a:t>
            </a:r>
            <a:r>
              <a:rPr sz="20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привлекательный</a:t>
            </a:r>
            <a:r>
              <a:rPr sz="20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вид.</a:t>
            </a:r>
            <a:endParaRPr sz="2000">
              <a:latin typeface="Calibri"/>
              <a:cs typeface="Calibri"/>
            </a:endParaRPr>
          </a:p>
          <a:p>
            <a:pPr marL="2194560">
              <a:lnSpc>
                <a:spcPts val="2200"/>
              </a:lnSpc>
              <a:spcBef>
                <a:spcPts val="380"/>
              </a:spcBef>
            </a:pPr>
            <a:r>
              <a:rPr sz="1900" b="1" i="1" dirty="0">
                <a:solidFill>
                  <a:srgbClr val="001F5F"/>
                </a:solidFill>
                <a:latin typeface="Calibri"/>
                <a:cs typeface="Calibri"/>
              </a:rPr>
              <a:t>Младший</a:t>
            </a:r>
            <a:r>
              <a:rPr sz="1900" b="1" i="1" spc="3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00" b="1" i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900" b="1" i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00" b="1" i="1" dirty="0">
                <a:solidFill>
                  <a:srgbClr val="001F5F"/>
                </a:solidFill>
                <a:latin typeface="Calibri"/>
                <a:cs typeface="Calibri"/>
              </a:rPr>
              <a:t>средний</a:t>
            </a:r>
            <a:r>
              <a:rPr sz="1900" b="1" i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00" b="1" i="1" dirty="0">
                <a:solidFill>
                  <a:srgbClr val="001F5F"/>
                </a:solidFill>
                <a:latin typeface="Calibri"/>
                <a:cs typeface="Calibri"/>
              </a:rPr>
              <a:t>дошкольный</a:t>
            </a:r>
            <a:r>
              <a:rPr sz="1900" b="1" i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00" b="1" i="1" spc="-10" dirty="0">
                <a:solidFill>
                  <a:srgbClr val="001F5F"/>
                </a:solidFill>
                <a:latin typeface="Calibri"/>
                <a:cs typeface="Calibri"/>
              </a:rPr>
              <a:t>возраст</a:t>
            </a:r>
            <a:endParaRPr sz="1900">
              <a:latin typeface="Calibri"/>
              <a:cs typeface="Calibri"/>
            </a:endParaRPr>
          </a:p>
          <a:p>
            <a:pPr marL="640080">
              <a:lnSpc>
                <a:spcPts val="2110"/>
              </a:lnSpc>
            </a:pPr>
            <a:r>
              <a:rPr sz="1900" b="1" dirty="0">
                <a:solidFill>
                  <a:srgbClr val="001F5F"/>
                </a:solidFill>
                <a:latin typeface="Calibri"/>
                <a:cs typeface="Calibri"/>
              </a:rPr>
              <a:t>Предметы</a:t>
            </a:r>
            <a:r>
              <a:rPr sz="1900" b="1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001F5F"/>
                </a:solidFill>
                <a:latin typeface="Calibri"/>
                <a:cs typeface="Calibri"/>
              </a:rPr>
              <a:t>русской</a:t>
            </a:r>
            <a:r>
              <a:rPr sz="19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001F5F"/>
                </a:solidFill>
                <a:latin typeface="Calibri"/>
                <a:cs typeface="Calibri"/>
              </a:rPr>
              <a:t>старины;</a:t>
            </a:r>
            <a:endParaRPr sz="1900">
              <a:latin typeface="Calibri"/>
              <a:cs typeface="Calibri"/>
            </a:endParaRPr>
          </a:p>
          <a:p>
            <a:pPr marL="728980">
              <a:lnSpc>
                <a:spcPts val="1839"/>
              </a:lnSpc>
            </a:pPr>
            <a:r>
              <a:rPr sz="1900" b="1" dirty="0">
                <a:solidFill>
                  <a:srgbClr val="001F5F"/>
                </a:solidFill>
                <a:latin typeface="Calibri"/>
                <a:cs typeface="Calibri"/>
              </a:rPr>
              <a:t>Альбом</a:t>
            </a:r>
            <a:r>
              <a:rPr sz="1900" b="1" spc="459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001F5F"/>
                </a:solidFill>
                <a:latin typeface="Calibri"/>
                <a:cs typeface="Calibri"/>
              </a:rPr>
              <a:t>«Моя</a:t>
            </a:r>
            <a:r>
              <a:rPr sz="1900" b="1" spc="4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001F5F"/>
                </a:solidFill>
                <a:latin typeface="Calibri"/>
                <a:cs typeface="Calibri"/>
              </a:rPr>
              <a:t>семья»,</a:t>
            </a:r>
            <a:r>
              <a:rPr sz="1900" b="1" spc="4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001F5F"/>
                </a:solidFill>
                <a:latin typeface="Calibri"/>
                <a:cs typeface="Calibri"/>
              </a:rPr>
              <a:t>«Как</a:t>
            </a:r>
            <a:r>
              <a:rPr sz="1900" b="1" spc="4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001F5F"/>
                </a:solidFill>
                <a:latin typeface="Calibri"/>
                <a:cs typeface="Calibri"/>
              </a:rPr>
              <a:t>мы</a:t>
            </a:r>
            <a:r>
              <a:rPr sz="1900" b="1" spc="4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900" b="1" spc="4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001F5F"/>
                </a:solidFill>
                <a:latin typeface="Calibri"/>
                <a:cs typeface="Calibri"/>
              </a:rPr>
              <a:t>садике</a:t>
            </a:r>
            <a:r>
              <a:rPr sz="1900" b="1" spc="4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001F5F"/>
                </a:solidFill>
                <a:latin typeface="Calibri"/>
                <a:cs typeface="Calibri"/>
              </a:rPr>
              <a:t>живем»,</a:t>
            </a:r>
            <a:r>
              <a:rPr sz="1900" b="1" spc="459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001F5F"/>
                </a:solidFill>
                <a:latin typeface="Calibri"/>
                <a:cs typeface="Calibri"/>
              </a:rPr>
              <a:t>«Мы</a:t>
            </a:r>
            <a:r>
              <a:rPr sz="1900" b="1" spc="4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001F5F"/>
                </a:solidFill>
                <a:latin typeface="Calibri"/>
                <a:cs typeface="Calibri"/>
              </a:rPr>
              <a:t>по</a:t>
            </a:r>
            <a:r>
              <a:rPr sz="1900" b="1" spc="4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001F5F"/>
                </a:solidFill>
                <a:latin typeface="Calibri"/>
                <a:cs typeface="Calibri"/>
              </a:rPr>
              <a:t>городу</a:t>
            </a:r>
            <a:r>
              <a:rPr sz="1900" b="1" spc="4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001F5F"/>
                </a:solidFill>
                <a:latin typeface="Calibri"/>
                <a:cs typeface="Calibri"/>
              </a:rPr>
              <a:t>идем»</a:t>
            </a:r>
            <a:endParaRPr sz="1900">
              <a:latin typeface="Calibri"/>
              <a:cs typeface="Calibri"/>
            </a:endParaRPr>
          </a:p>
          <a:p>
            <a:pPr marL="1432560">
              <a:lnSpc>
                <a:spcPts val="1839"/>
              </a:lnSpc>
            </a:pPr>
            <a:r>
              <a:rPr sz="1900" b="1" spc="-10" dirty="0">
                <a:solidFill>
                  <a:srgbClr val="001F5F"/>
                </a:solidFill>
                <a:latin typeface="Calibri"/>
                <a:cs typeface="Calibri"/>
              </a:rPr>
              <a:t>(достопримечательности</a:t>
            </a:r>
            <a:r>
              <a:rPr sz="19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001F5F"/>
                </a:solidFill>
                <a:latin typeface="Calibri"/>
                <a:cs typeface="Calibri"/>
              </a:rPr>
              <a:t>города);</a:t>
            </a:r>
            <a:endParaRPr sz="1900">
              <a:latin typeface="Calibri"/>
              <a:cs typeface="Calibri"/>
            </a:endParaRPr>
          </a:p>
          <a:p>
            <a:pPr marL="505459">
              <a:lnSpc>
                <a:spcPts val="2100"/>
              </a:lnSpc>
            </a:pPr>
            <a:r>
              <a:rPr sz="1900" b="1" spc="-10" dirty="0">
                <a:solidFill>
                  <a:srgbClr val="001F5F"/>
                </a:solidFill>
                <a:latin typeface="Calibri"/>
                <a:cs typeface="Calibri"/>
              </a:rPr>
              <a:t>Флаг</a:t>
            </a:r>
            <a:r>
              <a:rPr sz="1900" b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001F5F"/>
                </a:solidFill>
                <a:latin typeface="Calibri"/>
                <a:cs typeface="Calibri"/>
              </a:rPr>
              <a:t>России,</a:t>
            </a:r>
            <a:r>
              <a:rPr sz="19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00" b="1" spc="-45" dirty="0">
                <a:solidFill>
                  <a:srgbClr val="001F5F"/>
                </a:solidFill>
                <a:latin typeface="Calibri"/>
                <a:cs typeface="Calibri"/>
              </a:rPr>
              <a:t>Герб</a:t>
            </a:r>
            <a:r>
              <a:rPr sz="19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001F5F"/>
                </a:solidFill>
                <a:latin typeface="Calibri"/>
                <a:cs typeface="Calibri"/>
              </a:rPr>
              <a:t>России;</a:t>
            </a:r>
            <a:endParaRPr sz="1900">
              <a:latin typeface="Calibri"/>
              <a:cs typeface="Calibri"/>
            </a:endParaRPr>
          </a:p>
          <a:p>
            <a:pPr marL="1203960">
              <a:lnSpc>
                <a:spcPts val="1850"/>
              </a:lnSpc>
            </a:pPr>
            <a:r>
              <a:rPr sz="1900" b="1" spc="-10" dirty="0">
                <a:solidFill>
                  <a:srgbClr val="001F5F"/>
                </a:solidFill>
                <a:latin typeface="Calibri"/>
                <a:cs typeface="Calibri"/>
              </a:rPr>
              <a:t>Тематические</a:t>
            </a:r>
            <a:r>
              <a:rPr sz="1900" b="1" spc="2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001F5F"/>
                </a:solidFill>
                <a:latin typeface="Calibri"/>
                <a:cs typeface="Calibri"/>
              </a:rPr>
              <a:t>иллюстрации</a:t>
            </a:r>
            <a:r>
              <a:rPr sz="1900" b="1" spc="2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001F5F"/>
                </a:solidFill>
                <a:latin typeface="Calibri"/>
                <a:cs typeface="Calibri"/>
              </a:rPr>
              <a:t>(или</a:t>
            </a:r>
            <a:r>
              <a:rPr sz="1900" b="1" spc="2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001F5F"/>
                </a:solidFill>
                <a:latin typeface="Calibri"/>
                <a:cs typeface="Calibri"/>
              </a:rPr>
              <a:t>фото)</a:t>
            </a:r>
            <a:r>
              <a:rPr sz="1900" b="1" spc="2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001F5F"/>
                </a:solidFill>
                <a:latin typeface="Calibri"/>
                <a:cs typeface="Calibri"/>
              </a:rPr>
              <a:t>боевой</a:t>
            </a:r>
            <a:r>
              <a:rPr sz="1900" b="1" spc="2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001F5F"/>
                </a:solidFill>
                <a:latin typeface="Calibri"/>
                <a:cs typeface="Calibri"/>
              </a:rPr>
              <a:t>техники,</a:t>
            </a:r>
            <a:r>
              <a:rPr sz="1900" b="1" spc="2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1900" b="1" spc="2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001F5F"/>
                </a:solidFill>
                <a:latin typeface="Calibri"/>
                <a:cs typeface="Calibri"/>
              </a:rPr>
              <a:t>8</a:t>
            </a:r>
            <a:r>
              <a:rPr sz="1900" b="1" spc="25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001F5F"/>
                </a:solidFill>
                <a:latin typeface="Calibri"/>
                <a:cs typeface="Calibri"/>
              </a:rPr>
              <a:t>марта,</a:t>
            </a:r>
            <a:r>
              <a:rPr sz="1900" b="1" spc="2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1900" b="1" spc="2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00" b="1" spc="-25" dirty="0">
                <a:solidFill>
                  <a:srgbClr val="001F5F"/>
                </a:solidFill>
                <a:latin typeface="Calibri"/>
                <a:cs typeface="Calibri"/>
              </a:rPr>
              <a:t>23</a:t>
            </a:r>
            <a:endParaRPr sz="1900">
              <a:latin typeface="Calibri"/>
              <a:cs typeface="Calibri"/>
            </a:endParaRPr>
          </a:p>
          <a:p>
            <a:pPr marL="640080">
              <a:lnSpc>
                <a:spcPts val="1939"/>
              </a:lnSpc>
            </a:pPr>
            <a:r>
              <a:rPr sz="1900" b="1" dirty="0">
                <a:solidFill>
                  <a:srgbClr val="001F5F"/>
                </a:solidFill>
                <a:latin typeface="Calibri"/>
                <a:cs typeface="Calibri"/>
              </a:rPr>
              <a:t>февраля,</a:t>
            </a:r>
            <a:r>
              <a:rPr sz="19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19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001F5F"/>
                </a:solidFill>
                <a:latin typeface="Calibri"/>
                <a:cs typeface="Calibri"/>
              </a:rPr>
              <a:t>9</a:t>
            </a:r>
            <a:r>
              <a:rPr sz="19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00" b="1" spc="-20" dirty="0">
                <a:solidFill>
                  <a:srgbClr val="001F5F"/>
                </a:solidFill>
                <a:latin typeface="Calibri"/>
                <a:cs typeface="Calibri"/>
              </a:rPr>
              <a:t>мая.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05000" y="4724400"/>
            <a:ext cx="8686800" cy="996042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593725" marR="6350" algn="l">
              <a:lnSpc>
                <a:spcPct val="70200"/>
              </a:lnSpc>
              <a:spcBef>
                <a:spcPts val="780"/>
              </a:spcBef>
              <a:tabLst>
                <a:tab pos="2532380" algn="l"/>
                <a:tab pos="3835400" algn="l"/>
                <a:tab pos="5360035" algn="l"/>
                <a:tab pos="6970395" algn="l"/>
              </a:tabLst>
            </a:pPr>
            <a:r>
              <a:rPr sz="1900" b="1" spc="-10" dirty="0">
                <a:solidFill>
                  <a:srgbClr val="001F5F"/>
                </a:solidFill>
                <a:latin typeface="Calibri"/>
                <a:cs typeface="Calibri"/>
              </a:rPr>
              <a:t>Произведения</a:t>
            </a:r>
            <a:r>
              <a:rPr sz="1900" b="1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1900" b="1" spc="-10" dirty="0">
                <a:solidFill>
                  <a:srgbClr val="001F5F"/>
                </a:solidFill>
                <a:latin typeface="Calibri"/>
                <a:cs typeface="Calibri"/>
              </a:rPr>
              <a:t>русского</a:t>
            </a:r>
            <a:r>
              <a:rPr sz="1900" b="1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1900" b="1" spc="-10" dirty="0">
                <a:solidFill>
                  <a:srgbClr val="001F5F"/>
                </a:solidFill>
                <a:latin typeface="Calibri"/>
                <a:cs typeface="Calibri"/>
              </a:rPr>
              <a:t>народного</a:t>
            </a:r>
            <a:r>
              <a:rPr sz="1900" b="1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1900" b="1" spc="-10" smtClean="0">
                <a:solidFill>
                  <a:srgbClr val="001F5F"/>
                </a:solidFill>
                <a:latin typeface="Calibri"/>
                <a:cs typeface="Calibri"/>
              </a:rPr>
              <a:t>творчества,</a:t>
            </a:r>
            <a:r>
              <a:rPr lang="ru-RU" sz="1900" b="1" spc="-10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00" b="1" spc="-20" smtClean="0">
                <a:solidFill>
                  <a:srgbClr val="001F5F"/>
                </a:solidFill>
                <a:latin typeface="Calibri"/>
                <a:cs typeface="Calibri"/>
              </a:rPr>
              <a:t>художественные </a:t>
            </a:r>
            <a:r>
              <a:rPr sz="1900" b="1" spc="-10" dirty="0">
                <a:solidFill>
                  <a:srgbClr val="001F5F"/>
                </a:solidFill>
                <a:latin typeface="Calibri"/>
                <a:cs typeface="Calibri"/>
              </a:rPr>
              <a:t>произведения</a:t>
            </a:r>
            <a:r>
              <a:rPr sz="19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001F5F"/>
                </a:solidFill>
                <a:latin typeface="Calibri"/>
                <a:cs typeface="Calibri"/>
              </a:rPr>
              <a:t>по</a:t>
            </a:r>
            <a:r>
              <a:rPr sz="19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001F5F"/>
                </a:solidFill>
                <a:latin typeface="Calibri"/>
                <a:cs typeface="Calibri"/>
              </a:rPr>
              <a:t>данной</a:t>
            </a:r>
            <a:r>
              <a:rPr sz="19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00" b="1" spc="-10">
                <a:solidFill>
                  <a:srgbClr val="001F5F"/>
                </a:solidFill>
                <a:latin typeface="Calibri"/>
                <a:cs typeface="Calibri"/>
              </a:rPr>
              <a:t>тематике</a:t>
            </a:r>
            <a:r>
              <a:rPr sz="1900" b="1" spc="-10" smtClean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endParaRPr lang="ru-RU" sz="1900" b="1" spc="-10" dirty="0" smtClean="0">
              <a:solidFill>
                <a:srgbClr val="001F5F"/>
              </a:solidFill>
              <a:latin typeface="Calibri"/>
              <a:cs typeface="Calibri"/>
            </a:endParaRPr>
          </a:p>
          <a:p>
            <a:pPr marL="241300" marR="5080" indent="-228600" algn="l">
              <a:lnSpc>
                <a:spcPct val="70200"/>
              </a:lnSpc>
              <a:spcBef>
                <a:spcPts val="500"/>
              </a:spcBef>
            </a:pPr>
            <a:r>
              <a:rPr lang="ru-RU" sz="1900" b="1" dirty="0" smtClean="0">
                <a:solidFill>
                  <a:srgbClr val="001F5F"/>
                </a:solidFill>
                <a:latin typeface="Calibri"/>
                <a:cs typeface="Calibri"/>
              </a:rPr>
              <a:t>           </a:t>
            </a:r>
            <a:r>
              <a:rPr sz="1900" b="1" smtClean="0">
                <a:solidFill>
                  <a:srgbClr val="001F5F"/>
                </a:solidFill>
                <a:latin typeface="Calibri"/>
                <a:cs typeface="Calibri"/>
              </a:rPr>
              <a:t>Предметы</a:t>
            </a:r>
            <a:r>
              <a:rPr sz="1900" b="1" spc="10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00" b="1" spc="-25" dirty="0">
                <a:solidFill>
                  <a:srgbClr val="001F5F"/>
                </a:solidFill>
                <a:latin typeface="Calibri"/>
                <a:cs typeface="Calibri"/>
              </a:rPr>
              <a:t>декоративно-</a:t>
            </a:r>
            <a:r>
              <a:rPr sz="1900" b="1" dirty="0">
                <a:solidFill>
                  <a:srgbClr val="001F5F"/>
                </a:solidFill>
                <a:latin typeface="Calibri"/>
                <a:cs typeface="Calibri"/>
              </a:rPr>
              <a:t>прикладного</a:t>
            </a:r>
            <a:r>
              <a:rPr sz="1900" b="1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001F5F"/>
                </a:solidFill>
                <a:latin typeface="Calibri"/>
                <a:cs typeface="Calibri"/>
              </a:rPr>
              <a:t>искусства</a:t>
            </a:r>
            <a:r>
              <a:rPr sz="1900" b="1" spc="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001F5F"/>
                </a:solidFill>
                <a:latin typeface="Calibri"/>
                <a:cs typeface="Calibri"/>
              </a:rPr>
              <a:t>(матрешки,</a:t>
            </a:r>
            <a:r>
              <a:rPr sz="1900" b="1" spc="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00" b="1">
                <a:solidFill>
                  <a:srgbClr val="001F5F"/>
                </a:solidFill>
                <a:latin typeface="Calibri"/>
                <a:cs typeface="Calibri"/>
              </a:rPr>
              <a:t>дымковские</a:t>
            </a:r>
            <a:r>
              <a:rPr sz="1900" b="1" spc="10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lang="ru-RU" sz="1900" b="1" spc="105" dirty="0" smtClean="0">
                <a:solidFill>
                  <a:srgbClr val="001F5F"/>
                </a:solidFill>
                <a:latin typeface="Calibri"/>
                <a:cs typeface="Calibri"/>
              </a:rPr>
              <a:t>     </a:t>
            </a:r>
            <a:r>
              <a:rPr sz="1900" b="1" spc="-10" smtClean="0">
                <a:solidFill>
                  <a:srgbClr val="001F5F"/>
                </a:solidFill>
                <a:latin typeface="Calibri"/>
                <a:cs typeface="Calibri"/>
              </a:rPr>
              <a:t>игрушки </a:t>
            </a:r>
            <a:r>
              <a:rPr sz="19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9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001F5F"/>
                </a:solidFill>
                <a:latin typeface="Calibri"/>
                <a:cs typeface="Calibri"/>
              </a:rPr>
              <a:t>т.</a:t>
            </a:r>
            <a:r>
              <a:rPr sz="19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00" b="1" spc="-25" dirty="0">
                <a:solidFill>
                  <a:srgbClr val="001F5F"/>
                </a:solidFill>
                <a:latin typeface="Calibri"/>
                <a:cs typeface="Calibri"/>
              </a:rPr>
              <a:t>д)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0" y="310515"/>
            <a:ext cx="86868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30" dirty="0">
                <a:latin typeface="Calibri Light"/>
                <a:cs typeface="Calibri Light"/>
              </a:rPr>
              <a:t>Старший</a:t>
            </a:r>
            <a:r>
              <a:rPr sz="4400" b="0" spc="-185" dirty="0">
                <a:latin typeface="Calibri Light"/>
                <a:cs typeface="Calibri Light"/>
              </a:rPr>
              <a:t> </a:t>
            </a:r>
            <a:r>
              <a:rPr sz="4400" b="0" spc="-45" dirty="0">
                <a:latin typeface="Calibri Light"/>
                <a:cs typeface="Calibri Light"/>
              </a:rPr>
              <a:t>дошкольный</a:t>
            </a:r>
            <a:r>
              <a:rPr sz="4400" b="0" spc="-185" dirty="0">
                <a:latin typeface="Calibri Light"/>
                <a:cs typeface="Calibri Light"/>
              </a:rPr>
              <a:t> </a:t>
            </a:r>
            <a:r>
              <a:rPr sz="4400" b="0" spc="-10" dirty="0">
                <a:latin typeface="Calibri Light"/>
                <a:cs typeface="Calibri Light"/>
              </a:rPr>
              <a:t>возраст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8966" y="1302003"/>
            <a:ext cx="9297035" cy="5015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ts val="2039"/>
              </a:lnSpc>
              <a:spcBef>
                <a:spcPts val="10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Глобус,</a:t>
            </a:r>
            <a:r>
              <a:rPr sz="20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физическая</a:t>
            </a:r>
            <a:r>
              <a:rPr sz="2000" b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карта</a:t>
            </a:r>
            <a:r>
              <a:rPr sz="20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России,</a:t>
            </a:r>
            <a:r>
              <a:rPr sz="20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политическая</a:t>
            </a:r>
            <a:r>
              <a:rPr sz="20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карта</a:t>
            </a:r>
            <a:r>
              <a:rPr sz="2000" b="1" spc="3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России,</a:t>
            </a:r>
            <a:r>
              <a:rPr sz="20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Флаг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России,</a:t>
            </a:r>
            <a:r>
              <a:rPr sz="2000" b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Герб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1680"/>
              </a:lnSpc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России,</a:t>
            </a:r>
            <a:r>
              <a:rPr sz="2000" b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45" dirty="0">
                <a:solidFill>
                  <a:srgbClr val="001F5F"/>
                </a:solidFill>
                <a:latin typeface="Calibri"/>
                <a:cs typeface="Calibri"/>
              </a:rPr>
              <a:t>Герб</a:t>
            </a:r>
            <a:r>
              <a:rPr sz="20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города</a:t>
            </a:r>
            <a:r>
              <a:rPr sz="20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Москва,</a:t>
            </a:r>
            <a:r>
              <a:rPr sz="20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Гимн</a:t>
            </a:r>
            <a:r>
              <a:rPr sz="2000" b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России,</a:t>
            </a:r>
            <a:r>
              <a:rPr sz="2000" b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портрет</a:t>
            </a:r>
            <a:r>
              <a:rPr sz="2000" b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президента</a:t>
            </a:r>
            <a:r>
              <a:rPr sz="2000" b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РФ,</a:t>
            </a:r>
            <a:r>
              <a:rPr sz="20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портрет</a:t>
            </a:r>
            <a:r>
              <a:rPr sz="2000" b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мэра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039"/>
              </a:lnSpc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Москвы.</a:t>
            </a:r>
            <a:endParaRPr sz="200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  <a:tab pos="9157970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Познавательные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книги</a:t>
            </a:r>
            <a:r>
              <a:rPr sz="20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по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патриотическому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воспитанию</a:t>
            </a:r>
            <a:r>
              <a:rPr sz="20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сменная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экспозиция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соответствии</a:t>
            </a:r>
            <a:r>
              <a:rPr sz="20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20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проходимой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занятиях</a:t>
            </a:r>
            <a:r>
              <a:rPr sz="20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темой.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28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Произведения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писателей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России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соответствии</a:t>
            </a:r>
            <a:r>
              <a:rPr sz="20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программой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ДОУ.</a:t>
            </a:r>
            <a:endParaRPr sz="2000">
              <a:latin typeface="Calibri"/>
              <a:cs typeface="Calibri"/>
            </a:endParaRPr>
          </a:p>
          <a:p>
            <a:pPr marL="241300" marR="408940" indent="-228600">
              <a:lnSpc>
                <a:spcPct val="7000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Произведения</a:t>
            </a:r>
            <a:r>
              <a:rPr sz="20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русского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народного</a:t>
            </a:r>
            <a:r>
              <a:rPr sz="20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творчества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для</a:t>
            </a:r>
            <a:r>
              <a:rPr sz="20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самостоятельного</a:t>
            </a:r>
            <a:r>
              <a:rPr sz="20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чтения</a:t>
            </a:r>
            <a:r>
              <a:rPr sz="20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рассматривания.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ts val="2039"/>
              </a:lnSpc>
              <a:spcBef>
                <a:spcPts val="28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Альбомы:</a:t>
            </a:r>
            <a:r>
              <a:rPr sz="20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«Моя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семья»,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«Мы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по</a:t>
            </a:r>
            <a:r>
              <a:rPr sz="20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городу</a:t>
            </a:r>
            <a:r>
              <a:rPr sz="20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идем»,</a:t>
            </a:r>
            <a:r>
              <a:rPr sz="20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«О</a:t>
            </a:r>
            <a:r>
              <a:rPr sz="20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великой</a:t>
            </a:r>
            <a:r>
              <a:rPr sz="20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отечественной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039"/>
              </a:lnSpc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войне»</a:t>
            </a:r>
            <a:r>
              <a:rPr sz="20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т.</a:t>
            </a:r>
            <a:r>
              <a:rPr sz="20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д.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28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Коллекция</a:t>
            </a:r>
            <a:r>
              <a:rPr sz="20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тематических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значков</a:t>
            </a:r>
            <a:r>
              <a:rPr sz="20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(о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городе,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войне,</a:t>
            </a:r>
            <a:r>
              <a:rPr sz="20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об</a:t>
            </a:r>
            <a:r>
              <a:rPr sz="20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армии</a:t>
            </a:r>
            <a:r>
              <a:rPr sz="20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т.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д.)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28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Предметы,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иллюстрации,</a:t>
            </a:r>
            <a:r>
              <a:rPr sz="2000" b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фотографии</a:t>
            </a:r>
            <a:r>
              <a:rPr sz="2000" b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по</a:t>
            </a:r>
            <a:r>
              <a:rPr sz="20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теме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«Русский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быт».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28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Записи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сказок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патриотических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песен.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28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Игры по</a:t>
            </a:r>
            <a:r>
              <a:rPr sz="20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патриотическому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воспитанию.</a:t>
            </a:r>
            <a:endParaRPr sz="2000">
              <a:latin typeface="Calibri"/>
              <a:cs typeface="Calibri"/>
            </a:endParaRPr>
          </a:p>
          <a:p>
            <a:pPr marL="241300" marR="1090295" indent="-228600">
              <a:lnSpc>
                <a:spcPct val="7000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Атрибуты</a:t>
            </a:r>
            <a:r>
              <a:rPr sz="20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для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с/р</a:t>
            </a:r>
            <a:r>
              <a:rPr sz="20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игр: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фуражки,</a:t>
            </a:r>
            <a:r>
              <a:rPr sz="20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пилотки,</a:t>
            </a:r>
            <a:r>
              <a:rPr sz="20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бескозырки,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накидки,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плащи,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воротники,</a:t>
            </a:r>
            <a:r>
              <a:rPr sz="2000" b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ремни,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бинокли,</a:t>
            </a:r>
            <a:r>
              <a:rPr sz="20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длинные</a:t>
            </a:r>
            <a:r>
              <a:rPr sz="20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юбки,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платки,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шали.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28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Элементы</a:t>
            </a:r>
            <a:r>
              <a:rPr sz="20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русского</a:t>
            </a:r>
            <a:r>
              <a:rPr sz="20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народного</a:t>
            </a:r>
            <a:r>
              <a:rPr sz="2000" b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костюма,</a:t>
            </a:r>
            <a:r>
              <a:rPr sz="20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куклы</a:t>
            </a:r>
            <a:r>
              <a:rPr sz="20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000" b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национальных</a:t>
            </a:r>
            <a:r>
              <a:rPr sz="2000" b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костюмах.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6760" y="231140"/>
            <a:ext cx="8481060" cy="64058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43775" y="590486"/>
            <a:ext cx="36195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Обучение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воспитание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ребенка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51955" y="895984"/>
            <a:ext cx="4792980" cy="1857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дошкольного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возраста</a:t>
            </a:r>
            <a:r>
              <a:rPr sz="20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как</a:t>
            </a:r>
            <a:r>
              <a:rPr sz="20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гражданина</a:t>
            </a:r>
            <a:r>
              <a:rPr sz="20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РФ,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формирование</a:t>
            </a:r>
            <a:r>
              <a:rPr sz="2000" b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основ</a:t>
            </a:r>
            <a:r>
              <a:rPr sz="20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его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гражданской</a:t>
            </a:r>
            <a:r>
              <a:rPr sz="20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культурной</a:t>
            </a:r>
            <a:r>
              <a:rPr sz="2000" b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идентичности</a:t>
            </a:r>
            <a:r>
              <a:rPr sz="2000" b="1" spc="-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endParaRPr sz="20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соответствующем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его</a:t>
            </a:r>
            <a:r>
              <a:rPr sz="20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возрасту</a:t>
            </a:r>
            <a:r>
              <a:rPr sz="2000" b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содержании</a:t>
            </a:r>
            <a:r>
              <a:rPr sz="20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доступными</a:t>
            </a:r>
            <a:endParaRPr sz="20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  <a:spcBef>
                <a:spcPts val="20"/>
              </a:spcBef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средствами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09319" y="441959"/>
            <a:ext cx="5013960" cy="2524760"/>
            <a:chOff x="909319" y="441959"/>
            <a:chExt cx="5013960" cy="2524760"/>
          </a:xfrm>
        </p:grpSpPr>
        <p:sp>
          <p:nvSpPr>
            <p:cNvPr id="5" name="object 5"/>
            <p:cNvSpPr/>
            <p:nvPr/>
          </p:nvSpPr>
          <p:spPr>
            <a:xfrm>
              <a:off x="915669" y="448309"/>
              <a:ext cx="5001260" cy="2512060"/>
            </a:xfrm>
            <a:custGeom>
              <a:avLst/>
              <a:gdLst/>
              <a:ahLst/>
              <a:cxnLst/>
              <a:rect l="l" t="t" r="r" b="b"/>
              <a:pathLst>
                <a:path w="5001260" h="2512060">
                  <a:moveTo>
                    <a:pt x="4582541" y="0"/>
                  </a:moveTo>
                  <a:lnTo>
                    <a:pt x="418719" y="0"/>
                  </a:lnTo>
                  <a:lnTo>
                    <a:pt x="369884" y="2816"/>
                  </a:lnTo>
                  <a:lnTo>
                    <a:pt x="322705" y="11057"/>
                  </a:lnTo>
                  <a:lnTo>
                    <a:pt x="277496" y="24409"/>
                  </a:lnTo>
                  <a:lnTo>
                    <a:pt x="234570" y="42556"/>
                  </a:lnTo>
                  <a:lnTo>
                    <a:pt x="194242" y="65185"/>
                  </a:lnTo>
                  <a:lnTo>
                    <a:pt x="156825" y="91983"/>
                  </a:lnTo>
                  <a:lnTo>
                    <a:pt x="122634" y="122634"/>
                  </a:lnTo>
                  <a:lnTo>
                    <a:pt x="91983" y="156825"/>
                  </a:lnTo>
                  <a:lnTo>
                    <a:pt x="65185" y="194242"/>
                  </a:lnTo>
                  <a:lnTo>
                    <a:pt x="42556" y="234570"/>
                  </a:lnTo>
                  <a:lnTo>
                    <a:pt x="24409" y="277496"/>
                  </a:lnTo>
                  <a:lnTo>
                    <a:pt x="11057" y="322705"/>
                  </a:lnTo>
                  <a:lnTo>
                    <a:pt x="2816" y="369884"/>
                  </a:lnTo>
                  <a:lnTo>
                    <a:pt x="0" y="418718"/>
                  </a:lnTo>
                  <a:lnTo>
                    <a:pt x="0" y="2093340"/>
                  </a:lnTo>
                  <a:lnTo>
                    <a:pt x="2816" y="2142175"/>
                  </a:lnTo>
                  <a:lnTo>
                    <a:pt x="11057" y="2189354"/>
                  </a:lnTo>
                  <a:lnTo>
                    <a:pt x="24409" y="2234563"/>
                  </a:lnTo>
                  <a:lnTo>
                    <a:pt x="42556" y="2277489"/>
                  </a:lnTo>
                  <a:lnTo>
                    <a:pt x="65185" y="2317817"/>
                  </a:lnTo>
                  <a:lnTo>
                    <a:pt x="91983" y="2355234"/>
                  </a:lnTo>
                  <a:lnTo>
                    <a:pt x="122634" y="2389425"/>
                  </a:lnTo>
                  <a:lnTo>
                    <a:pt x="156825" y="2420076"/>
                  </a:lnTo>
                  <a:lnTo>
                    <a:pt x="194242" y="2446874"/>
                  </a:lnTo>
                  <a:lnTo>
                    <a:pt x="234570" y="2469503"/>
                  </a:lnTo>
                  <a:lnTo>
                    <a:pt x="277496" y="2487650"/>
                  </a:lnTo>
                  <a:lnTo>
                    <a:pt x="322705" y="2501002"/>
                  </a:lnTo>
                  <a:lnTo>
                    <a:pt x="369884" y="2509243"/>
                  </a:lnTo>
                  <a:lnTo>
                    <a:pt x="418719" y="2512060"/>
                  </a:lnTo>
                  <a:lnTo>
                    <a:pt x="4582541" y="2512060"/>
                  </a:lnTo>
                  <a:lnTo>
                    <a:pt x="4631375" y="2509243"/>
                  </a:lnTo>
                  <a:lnTo>
                    <a:pt x="4678554" y="2501002"/>
                  </a:lnTo>
                  <a:lnTo>
                    <a:pt x="4723763" y="2487650"/>
                  </a:lnTo>
                  <a:lnTo>
                    <a:pt x="4766689" y="2469503"/>
                  </a:lnTo>
                  <a:lnTo>
                    <a:pt x="4807017" y="2446874"/>
                  </a:lnTo>
                  <a:lnTo>
                    <a:pt x="4844434" y="2420076"/>
                  </a:lnTo>
                  <a:lnTo>
                    <a:pt x="4878625" y="2389425"/>
                  </a:lnTo>
                  <a:lnTo>
                    <a:pt x="4909276" y="2355234"/>
                  </a:lnTo>
                  <a:lnTo>
                    <a:pt x="4936074" y="2317817"/>
                  </a:lnTo>
                  <a:lnTo>
                    <a:pt x="4958703" y="2277489"/>
                  </a:lnTo>
                  <a:lnTo>
                    <a:pt x="4976850" y="2234563"/>
                  </a:lnTo>
                  <a:lnTo>
                    <a:pt x="4990202" y="2189354"/>
                  </a:lnTo>
                  <a:lnTo>
                    <a:pt x="4998443" y="2142175"/>
                  </a:lnTo>
                  <a:lnTo>
                    <a:pt x="5001259" y="2093340"/>
                  </a:lnTo>
                  <a:lnTo>
                    <a:pt x="5001259" y="418718"/>
                  </a:lnTo>
                  <a:lnTo>
                    <a:pt x="4998443" y="369884"/>
                  </a:lnTo>
                  <a:lnTo>
                    <a:pt x="4990202" y="322705"/>
                  </a:lnTo>
                  <a:lnTo>
                    <a:pt x="4976850" y="277496"/>
                  </a:lnTo>
                  <a:lnTo>
                    <a:pt x="4958703" y="234570"/>
                  </a:lnTo>
                  <a:lnTo>
                    <a:pt x="4936074" y="194242"/>
                  </a:lnTo>
                  <a:lnTo>
                    <a:pt x="4909276" y="156825"/>
                  </a:lnTo>
                  <a:lnTo>
                    <a:pt x="4878625" y="122634"/>
                  </a:lnTo>
                  <a:lnTo>
                    <a:pt x="4844434" y="91983"/>
                  </a:lnTo>
                  <a:lnTo>
                    <a:pt x="4807017" y="65185"/>
                  </a:lnTo>
                  <a:lnTo>
                    <a:pt x="4766689" y="42556"/>
                  </a:lnTo>
                  <a:lnTo>
                    <a:pt x="4723763" y="24409"/>
                  </a:lnTo>
                  <a:lnTo>
                    <a:pt x="4678554" y="11057"/>
                  </a:lnTo>
                  <a:lnTo>
                    <a:pt x="4631375" y="2816"/>
                  </a:lnTo>
                  <a:lnTo>
                    <a:pt x="4582541" y="0"/>
                  </a:lnTo>
                  <a:close/>
                </a:path>
              </a:pathLst>
            </a:custGeom>
            <a:solidFill>
              <a:srgbClr val="B3DD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5669" y="448309"/>
              <a:ext cx="5001260" cy="2512060"/>
            </a:xfrm>
            <a:custGeom>
              <a:avLst/>
              <a:gdLst/>
              <a:ahLst/>
              <a:cxnLst/>
              <a:rect l="l" t="t" r="r" b="b"/>
              <a:pathLst>
                <a:path w="5001260" h="2512060">
                  <a:moveTo>
                    <a:pt x="0" y="418718"/>
                  </a:moveTo>
                  <a:lnTo>
                    <a:pt x="2816" y="369884"/>
                  </a:lnTo>
                  <a:lnTo>
                    <a:pt x="11057" y="322705"/>
                  </a:lnTo>
                  <a:lnTo>
                    <a:pt x="24409" y="277496"/>
                  </a:lnTo>
                  <a:lnTo>
                    <a:pt x="42556" y="234570"/>
                  </a:lnTo>
                  <a:lnTo>
                    <a:pt x="65185" y="194242"/>
                  </a:lnTo>
                  <a:lnTo>
                    <a:pt x="91983" y="156825"/>
                  </a:lnTo>
                  <a:lnTo>
                    <a:pt x="122634" y="122634"/>
                  </a:lnTo>
                  <a:lnTo>
                    <a:pt x="156825" y="91983"/>
                  </a:lnTo>
                  <a:lnTo>
                    <a:pt x="194242" y="65185"/>
                  </a:lnTo>
                  <a:lnTo>
                    <a:pt x="234570" y="42556"/>
                  </a:lnTo>
                  <a:lnTo>
                    <a:pt x="277496" y="24409"/>
                  </a:lnTo>
                  <a:lnTo>
                    <a:pt x="322705" y="11057"/>
                  </a:lnTo>
                  <a:lnTo>
                    <a:pt x="369884" y="2816"/>
                  </a:lnTo>
                  <a:lnTo>
                    <a:pt x="418719" y="0"/>
                  </a:lnTo>
                  <a:lnTo>
                    <a:pt x="4582541" y="0"/>
                  </a:lnTo>
                  <a:lnTo>
                    <a:pt x="4631375" y="2816"/>
                  </a:lnTo>
                  <a:lnTo>
                    <a:pt x="4678554" y="11057"/>
                  </a:lnTo>
                  <a:lnTo>
                    <a:pt x="4723763" y="24409"/>
                  </a:lnTo>
                  <a:lnTo>
                    <a:pt x="4766689" y="42556"/>
                  </a:lnTo>
                  <a:lnTo>
                    <a:pt x="4807017" y="65185"/>
                  </a:lnTo>
                  <a:lnTo>
                    <a:pt x="4844434" y="91983"/>
                  </a:lnTo>
                  <a:lnTo>
                    <a:pt x="4878625" y="122634"/>
                  </a:lnTo>
                  <a:lnTo>
                    <a:pt x="4909276" y="156825"/>
                  </a:lnTo>
                  <a:lnTo>
                    <a:pt x="4936074" y="194242"/>
                  </a:lnTo>
                  <a:lnTo>
                    <a:pt x="4958703" y="234570"/>
                  </a:lnTo>
                  <a:lnTo>
                    <a:pt x="4976850" y="277496"/>
                  </a:lnTo>
                  <a:lnTo>
                    <a:pt x="4990202" y="322705"/>
                  </a:lnTo>
                  <a:lnTo>
                    <a:pt x="4998443" y="369884"/>
                  </a:lnTo>
                  <a:lnTo>
                    <a:pt x="5001259" y="418718"/>
                  </a:lnTo>
                  <a:lnTo>
                    <a:pt x="5001259" y="2093340"/>
                  </a:lnTo>
                  <a:lnTo>
                    <a:pt x="4998443" y="2142175"/>
                  </a:lnTo>
                  <a:lnTo>
                    <a:pt x="4990202" y="2189354"/>
                  </a:lnTo>
                  <a:lnTo>
                    <a:pt x="4976850" y="2234563"/>
                  </a:lnTo>
                  <a:lnTo>
                    <a:pt x="4958703" y="2277489"/>
                  </a:lnTo>
                  <a:lnTo>
                    <a:pt x="4936074" y="2317817"/>
                  </a:lnTo>
                  <a:lnTo>
                    <a:pt x="4909276" y="2355234"/>
                  </a:lnTo>
                  <a:lnTo>
                    <a:pt x="4878625" y="2389425"/>
                  </a:lnTo>
                  <a:lnTo>
                    <a:pt x="4844434" y="2420076"/>
                  </a:lnTo>
                  <a:lnTo>
                    <a:pt x="4807017" y="2446874"/>
                  </a:lnTo>
                  <a:lnTo>
                    <a:pt x="4766689" y="2469503"/>
                  </a:lnTo>
                  <a:lnTo>
                    <a:pt x="4723763" y="2487650"/>
                  </a:lnTo>
                  <a:lnTo>
                    <a:pt x="4678554" y="2501002"/>
                  </a:lnTo>
                  <a:lnTo>
                    <a:pt x="4631375" y="2509243"/>
                  </a:lnTo>
                  <a:lnTo>
                    <a:pt x="4582541" y="2512060"/>
                  </a:lnTo>
                  <a:lnTo>
                    <a:pt x="418719" y="2512060"/>
                  </a:lnTo>
                  <a:lnTo>
                    <a:pt x="369884" y="2509243"/>
                  </a:lnTo>
                  <a:lnTo>
                    <a:pt x="322705" y="2501002"/>
                  </a:lnTo>
                  <a:lnTo>
                    <a:pt x="277496" y="2487650"/>
                  </a:lnTo>
                  <a:lnTo>
                    <a:pt x="234570" y="2469503"/>
                  </a:lnTo>
                  <a:lnTo>
                    <a:pt x="194242" y="2446874"/>
                  </a:lnTo>
                  <a:lnTo>
                    <a:pt x="156825" y="2420076"/>
                  </a:lnTo>
                  <a:lnTo>
                    <a:pt x="122634" y="2389425"/>
                  </a:lnTo>
                  <a:lnTo>
                    <a:pt x="91983" y="2355234"/>
                  </a:lnTo>
                  <a:lnTo>
                    <a:pt x="65185" y="2317817"/>
                  </a:lnTo>
                  <a:lnTo>
                    <a:pt x="42556" y="2277489"/>
                  </a:lnTo>
                  <a:lnTo>
                    <a:pt x="24409" y="2234563"/>
                  </a:lnTo>
                  <a:lnTo>
                    <a:pt x="11057" y="2189354"/>
                  </a:lnTo>
                  <a:lnTo>
                    <a:pt x="2816" y="2142175"/>
                  </a:lnTo>
                  <a:lnTo>
                    <a:pt x="0" y="2093340"/>
                  </a:lnTo>
                  <a:lnTo>
                    <a:pt x="0" y="41871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677670" y="1065847"/>
            <a:ext cx="3472179" cy="1247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Федеральная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образовательная</a:t>
            </a:r>
            <a:endParaRPr sz="2000">
              <a:latin typeface="Calibri"/>
              <a:cs typeface="Calibri"/>
            </a:endParaRPr>
          </a:p>
          <a:p>
            <a:pPr marL="4445" algn="ctr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программа</a:t>
            </a:r>
            <a:r>
              <a:rPr sz="20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(ФОП</a:t>
            </a:r>
            <a:r>
              <a:rPr sz="20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ДО)</a:t>
            </a:r>
            <a:endParaRPr sz="2000">
              <a:latin typeface="Calibri"/>
              <a:cs typeface="Calibri"/>
            </a:endParaRPr>
          </a:p>
          <a:p>
            <a:pPr marL="3175" algn="ctr">
              <a:lnSpc>
                <a:spcPct val="100000"/>
              </a:lnSpc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(Приказ</a:t>
            </a:r>
            <a:r>
              <a:rPr sz="2000" b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Минпросвещения</a:t>
            </a:r>
            <a:endParaRPr sz="20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  <a:spcBef>
                <a:spcPts val="20"/>
              </a:spcBef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от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25.11.2022</a:t>
            </a:r>
            <a:r>
              <a:rPr sz="20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№1028)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73760" y="3294379"/>
            <a:ext cx="5031740" cy="3025140"/>
            <a:chOff x="873760" y="3294379"/>
            <a:chExt cx="5031740" cy="3025140"/>
          </a:xfrm>
        </p:grpSpPr>
        <p:sp>
          <p:nvSpPr>
            <p:cNvPr id="9" name="object 9"/>
            <p:cNvSpPr/>
            <p:nvPr/>
          </p:nvSpPr>
          <p:spPr>
            <a:xfrm>
              <a:off x="880110" y="3300729"/>
              <a:ext cx="5019040" cy="3012440"/>
            </a:xfrm>
            <a:custGeom>
              <a:avLst/>
              <a:gdLst/>
              <a:ahLst/>
              <a:cxnLst/>
              <a:rect l="l" t="t" r="r" b="b"/>
              <a:pathLst>
                <a:path w="5019040" h="3012440">
                  <a:moveTo>
                    <a:pt x="4517009" y="0"/>
                  </a:moveTo>
                  <a:lnTo>
                    <a:pt x="502031" y="0"/>
                  </a:lnTo>
                  <a:lnTo>
                    <a:pt x="453685" y="2298"/>
                  </a:lnTo>
                  <a:lnTo>
                    <a:pt x="406639" y="9053"/>
                  </a:lnTo>
                  <a:lnTo>
                    <a:pt x="361103" y="20054"/>
                  </a:lnTo>
                  <a:lnTo>
                    <a:pt x="317288" y="35090"/>
                  </a:lnTo>
                  <a:lnTo>
                    <a:pt x="275403" y="53951"/>
                  </a:lnTo>
                  <a:lnTo>
                    <a:pt x="235659" y="76427"/>
                  </a:lnTo>
                  <a:lnTo>
                    <a:pt x="198267" y="102307"/>
                  </a:lnTo>
                  <a:lnTo>
                    <a:pt x="163438" y="131381"/>
                  </a:lnTo>
                  <a:lnTo>
                    <a:pt x="131381" y="163438"/>
                  </a:lnTo>
                  <a:lnTo>
                    <a:pt x="102307" y="198267"/>
                  </a:lnTo>
                  <a:lnTo>
                    <a:pt x="76427" y="235659"/>
                  </a:lnTo>
                  <a:lnTo>
                    <a:pt x="53951" y="275403"/>
                  </a:lnTo>
                  <a:lnTo>
                    <a:pt x="35090" y="317288"/>
                  </a:lnTo>
                  <a:lnTo>
                    <a:pt x="20054" y="361103"/>
                  </a:lnTo>
                  <a:lnTo>
                    <a:pt x="9053" y="406639"/>
                  </a:lnTo>
                  <a:lnTo>
                    <a:pt x="2298" y="453685"/>
                  </a:lnTo>
                  <a:lnTo>
                    <a:pt x="0" y="502031"/>
                  </a:lnTo>
                  <a:lnTo>
                    <a:pt x="0" y="2510370"/>
                  </a:lnTo>
                  <a:lnTo>
                    <a:pt x="2298" y="2558722"/>
                  </a:lnTo>
                  <a:lnTo>
                    <a:pt x="9053" y="2605774"/>
                  </a:lnTo>
                  <a:lnTo>
                    <a:pt x="20054" y="2651314"/>
                  </a:lnTo>
                  <a:lnTo>
                    <a:pt x="35090" y="2695134"/>
                  </a:lnTo>
                  <a:lnTo>
                    <a:pt x="53951" y="2737023"/>
                  </a:lnTo>
                  <a:lnTo>
                    <a:pt x="76427" y="2776770"/>
                  </a:lnTo>
                  <a:lnTo>
                    <a:pt x="102307" y="2814164"/>
                  </a:lnTo>
                  <a:lnTo>
                    <a:pt x="131381" y="2848996"/>
                  </a:lnTo>
                  <a:lnTo>
                    <a:pt x="163438" y="2881054"/>
                  </a:lnTo>
                  <a:lnTo>
                    <a:pt x="198267" y="2910129"/>
                  </a:lnTo>
                  <a:lnTo>
                    <a:pt x="235659" y="2936010"/>
                  </a:lnTo>
                  <a:lnTo>
                    <a:pt x="275403" y="2958487"/>
                  </a:lnTo>
                  <a:lnTo>
                    <a:pt x="317288" y="2977349"/>
                  </a:lnTo>
                  <a:lnTo>
                    <a:pt x="361103" y="2992385"/>
                  </a:lnTo>
                  <a:lnTo>
                    <a:pt x="406639" y="3003386"/>
                  </a:lnTo>
                  <a:lnTo>
                    <a:pt x="453685" y="3010141"/>
                  </a:lnTo>
                  <a:lnTo>
                    <a:pt x="502031" y="3012440"/>
                  </a:lnTo>
                  <a:lnTo>
                    <a:pt x="4517009" y="3012440"/>
                  </a:lnTo>
                  <a:lnTo>
                    <a:pt x="4565354" y="3010141"/>
                  </a:lnTo>
                  <a:lnTo>
                    <a:pt x="4612400" y="3003386"/>
                  </a:lnTo>
                  <a:lnTo>
                    <a:pt x="4657936" y="2992385"/>
                  </a:lnTo>
                  <a:lnTo>
                    <a:pt x="4701751" y="2977349"/>
                  </a:lnTo>
                  <a:lnTo>
                    <a:pt x="4743636" y="2958487"/>
                  </a:lnTo>
                  <a:lnTo>
                    <a:pt x="4783380" y="2936010"/>
                  </a:lnTo>
                  <a:lnTo>
                    <a:pt x="4820772" y="2910129"/>
                  </a:lnTo>
                  <a:lnTo>
                    <a:pt x="4855601" y="2881054"/>
                  </a:lnTo>
                  <a:lnTo>
                    <a:pt x="4887658" y="2848996"/>
                  </a:lnTo>
                  <a:lnTo>
                    <a:pt x="4916732" y="2814164"/>
                  </a:lnTo>
                  <a:lnTo>
                    <a:pt x="4942612" y="2776770"/>
                  </a:lnTo>
                  <a:lnTo>
                    <a:pt x="4965088" y="2737023"/>
                  </a:lnTo>
                  <a:lnTo>
                    <a:pt x="4983949" y="2695134"/>
                  </a:lnTo>
                  <a:lnTo>
                    <a:pt x="4998985" y="2651314"/>
                  </a:lnTo>
                  <a:lnTo>
                    <a:pt x="5009986" y="2605774"/>
                  </a:lnTo>
                  <a:lnTo>
                    <a:pt x="5016741" y="2558722"/>
                  </a:lnTo>
                  <a:lnTo>
                    <a:pt x="5019040" y="2510370"/>
                  </a:lnTo>
                  <a:lnTo>
                    <a:pt x="5019040" y="502031"/>
                  </a:lnTo>
                  <a:lnTo>
                    <a:pt x="5016741" y="453685"/>
                  </a:lnTo>
                  <a:lnTo>
                    <a:pt x="5009986" y="406639"/>
                  </a:lnTo>
                  <a:lnTo>
                    <a:pt x="4998985" y="361103"/>
                  </a:lnTo>
                  <a:lnTo>
                    <a:pt x="4983949" y="317288"/>
                  </a:lnTo>
                  <a:lnTo>
                    <a:pt x="4965088" y="275403"/>
                  </a:lnTo>
                  <a:lnTo>
                    <a:pt x="4942612" y="235659"/>
                  </a:lnTo>
                  <a:lnTo>
                    <a:pt x="4916732" y="198267"/>
                  </a:lnTo>
                  <a:lnTo>
                    <a:pt x="4887658" y="163438"/>
                  </a:lnTo>
                  <a:lnTo>
                    <a:pt x="4855601" y="131381"/>
                  </a:lnTo>
                  <a:lnTo>
                    <a:pt x="4820772" y="102307"/>
                  </a:lnTo>
                  <a:lnTo>
                    <a:pt x="4783380" y="76427"/>
                  </a:lnTo>
                  <a:lnTo>
                    <a:pt x="4743636" y="53951"/>
                  </a:lnTo>
                  <a:lnTo>
                    <a:pt x="4701751" y="35090"/>
                  </a:lnTo>
                  <a:lnTo>
                    <a:pt x="4657936" y="20054"/>
                  </a:lnTo>
                  <a:lnTo>
                    <a:pt x="4612400" y="9053"/>
                  </a:lnTo>
                  <a:lnTo>
                    <a:pt x="4565354" y="2298"/>
                  </a:lnTo>
                  <a:lnTo>
                    <a:pt x="4517009" y="0"/>
                  </a:lnTo>
                  <a:close/>
                </a:path>
              </a:pathLst>
            </a:custGeom>
            <a:solidFill>
              <a:srgbClr val="B3DD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80110" y="3300729"/>
              <a:ext cx="5019040" cy="3012440"/>
            </a:xfrm>
            <a:custGeom>
              <a:avLst/>
              <a:gdLst/>
              <a:ahLst/>
              <a:cxnLst/>
              <a:rect l="l" t="t" r="r" b="b"/>
              <a:pathLst>
                <a:path w="5019040" h="3012440">
                  <a:moveTo>
                    <a:pt x="0" y="502031"/>
                  </a:moveTo>
                  <a:lnTo>
                    <a:pt x="2298" y="453685"/>
                  </a:lnTo>
                  <a:lnTo>
                    <a:pt x="9053" y="406639"/>
                  </a:lnTo>
                  <a:lnTo>
                    <a:pt x="20054" y="361103"/>
                  </a:lnTo>
                  <a:lnTo>
                    <a:pt x="35090" y="317288"/>
                  </a:lnTo>
                  <a:lnTo>
                    <a:pt x="53951" y="275403"/>
                  </a:lnTo>
                  <a:lnTo>
                    <a:pt x="76427" y="235659"/>
                  </a:lnTo>
                  <a:lnTo>
                    <a:pt x="102307" y="198267"/>
                  </a:lnTo>
                  <a:lnTo>
                    <a:pt x="131381" y="163438"/>
                  </a:lnTo>
                  <a:lnTo>
                    <a:pt x="163438" y="131381"/>
                  </a:lnTo>
                  <a:lnTo>
                    <a:pt x="198267" y="102307"/>
                  </a:lnTo>
                  <a:lnTo>
                    <a:pt x="235659" y="76427"/>
                  </a:lnTo>
                  <a:lnTo>
                    <a:pt x="275403" y="53951"/>
                  </a:lnTo>
                  <a:lnTo>
                    <a:pt x="317288" y="35090"/>
                  </a:lnTo>
                  <a:lnTo>
                    <a:pt x="361103" y="20054"/>
                  </a:lnTo>
                  <a:lnTo>
                    <a:pt x="406639" y="9053"/>
                  </a:lnTo>
                  <a:lnTo>
                    <a:pt x="453685" y="2298"/>
                  </a:lnTo>
                  <a:lnTo>
                    <a:pt x="502031" y="0"/>
                  </a:lnTo>
                  <a:lnTo>
                    <a:pt x="4517009" y="0"/>
                  </a:lnTo>
                  <a:lnTo>
                    <a:pt x="4565354" y="2298"/>
                  </a:lnTo>
                  <a:lnTo>
                    <a:pt x="4612400" y="9053"/>
                  </a:lnTo>
                  <a:lnTo>
                    <a:pt x="4657936" y="20054"/>
                  </a:lnTo>
                  <a:lnTo>
                    <a:pt x="4701751" y="35090"/>
                  </a:lnTo>
                  <a:lnTo>
                    <a:pt x="4743636" y="53951"/>
                  </a:lnTo>
                  <a:lnTo>
                    <a:pt x="4783380" y="76427"/>
                  </a:lnTo>
                  <a:lnTo>
                    <a:pt x="4820772" y="102307"/>
                  </a:lnTo>
                  <a:lnTo>
                    <a:pt x="4855601" y="131381"/>
                  </a:lnTo>
                  <a:lnTo>
                    <a:pt x="4887658" y="163438"/>
                  </a:lnTo>
                  <a:lnTo>
                    <a:pt x="4916732" y="198267"/>
                  </a:lnTo>
                  <a:lnTo>
                    <a:pt x="4942612" y="235659"/>
                  </a:lnTo>
                  <a:lnTo>
                    <a:pt x="4965088" y="275403"/>
                  </a:lnTo>
                  <a:lnTo>
                    <a:pt x="4983949" y="317288"/>
                  </a:lnTo>
                  <a:lnTo>
                    <a:pt x="4998985" y="361103"/>
                  </a:lnTo>
                  <a:lnTo>
                    <a:pt x="5009986" y="406639"/>
                  </a:lnTo>
                  <a:lnTo>
                    <a:pt x="5016741" y="453685"/>
                  </a:lnTo>
                  <a:lnTo>
                    <a:pt x="5019040" y="502031"/>
                  </a:lnTo>
                  <a:lnTo>
                    <a:pt x="5019040" y="2510370"/>
                  </a:lnTo>
                  <a:lnTo>
                    <a:pt x="5016741" y="2558722"/>
                  </a:lnTo>
                  <a:lnTo>
                    <a:pt x="5009986" y="2605774"/>
                  </a:lnTo>
                  <a:lnTo>
                    <a:pt x="4998985" y="2651314"/>
                  </a:lnTo>
                  <a:lnTo>
                    <a:pt x="4983949" y="2695134"/>
                  </a:lnTo>
                  <a:lnTo>
                    <a:pt x="4965088" y="2737023"/>
                  </a:lnTo>
                  <a:lnTo>
                    <a:pt x="4942612" y="2776770"/>
                  </a:lnTo>
                  <a:lnTo>
                    <a:pt x="4916732" y="2814164"/>
                  </a:lnTo>
                  <a:lnTo>
                    <a:pt x="4887658" y="2848996"/>
                  </a:lnTo>
                  <a:lnTo>
                    <a:pt x="4855601" y="2881054"/>
                  </a:lnTo>
                  <a:lnTo>
                    <a:pt x="4820772" y="2910129"/>
                  </a:lnTo>
                  <a:lnTo>
                    <a:pt x="4783380" y="2936010"/>
                  </a:lnTo>
                  <a:lnTo>
                    <a:pt x="4743636" y="2958487"/>
                  </a:lnTo>
                  <a:lnTo>
                    <a:pt x="4701751" y="2977349"/>
                  </a:lnTo>
                  <a:lnTo>
                    <a:pt x="4657936" y="2992385"/>
                  </a:lnTo>
                  <a:lnTo>
                    <a:pt x="4612400" y="3003386"/>
                  </a:lnTo>
                  <a:lnTo>
                    <a:pt x="4565354" y="3010141"/>
                  </a:lnTo>
                  <a:lnTo>
                    <a:pt x="4517009" y="3012440"/>
                  </a:lnTo>
                  <a:lnTo>
                    <a:pt x="502031" y="3012440"/>
                  </a:lnTo>
                  <a:lnTo>
                    <a:pt x="453685" y="3010141"/>
                  </a:lnTo>
                  <a:lnTo>
                    <a:pt x="406639" y="3003386"/>
                  </a:lnTo>
                  <a:lnTo>
                    <a:pt x="361103" y="2992385"/>
                  </a:lnTo>
                  <a:lnTo>
                    <a:pt x="317288" y="2977349"/>
                  </a:lnTo>
                  <a:lnTo>
                    <a:pt x="275403" y="2958487"/>
                  </a:lnTo>
                  <a:lnTo>
                    <a:pt x="235659" y="2936010"/>
                  </a:lnTo>
                  <a:lnTo>
                    <a:pt x="198267" y="2910129"/>
                  </a:lnTo>
                  <a:lnTo>
                    <a:pt x="163438" y="2881054"/>
                  </a:lnTo>
                  <a:lnTo>
                    <a:pt x="131381" y="2848996"/>
                  </a:lnTo>
                  <a:lnTo>
                    <a:pt x="102307" y="2814164"/>
                  </a:lnTo>
                  <a:lnTo>
                    <a:pt x="76427" y="2776770"/>
                  </a:lnTo>
                  <a:lnTo>
                    <a:pt x="53951" y="2737023"/>
                  </a:lnTo>
                  <a:lnTo>
                    <a:pt x="35090" y="2695134"/>
                  </a:lnTo>
                  <a:lnTo>
                    <a:pt x="20054" y="2651314"/>
                  </a:lnTo>
                  <a:lnTo>
                    <a:pt x="9053" y="2605774"/>
                  </a:lnTo>
                  <a:lnTo>
                    <a:pt x="2298" y="2558722"/>
                  </a:lnTo>
                  <a:lnTo>
                    <a:pt x="0" y="2510370"/>
                  </a:lnTo>
                  <a:lnTo>
                    <a:pt x="0" y="50203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163637" y="3681348"/>
            <a:ext cx="4445635" cy="2223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820" marR="73660" indent="952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Создание</a:t>
            </a:r>
            <a:r>
              <a:rPr sz="18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единого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ядра</a:t>
            </a:r>
            <a:r>
              <a:rPr sz="18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содержания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ДО,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ориентированного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приобщение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детей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к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традиционным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духовно-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нравственным</a:t>
            </a:r>
            <a:r>
              <a:rPr sz="1800" b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социо-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культурным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ценностям</a:t>
            </a:r>
            <a:r>
              <a:rPr sz="18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российского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народа,</a:t>
            </a:r>
            <a:r>
              <a:rPr sz="18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воспитание</a:t>
            </a:r>
            <a:r>
              <a:rPr sz="18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подрастающего</a:t>
            </a:r>
            <a:endParaRPr sz="1800">
              <a:latin typeface="Calibri"/>
              <a:cs typeface="Calibri"/>
            </a:endParaRPr>
          </a:p>
          <a:p>
            <a:pPr marL="12065" algn="ctr">
              <a:lnSpc>
                <a:spcPts val="2160"/>
              </a:lnSpc>
              <a:spcBef>
                <a:spcPts val="5"/>
              </a:spcBef>
            </a:pP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поколения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как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знающего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уважающего</a:t>
            </a:r>
            <a:endParaRPr sz="1800">
              <a:latin typeface="Calibri"/>
              <a:cs typeface="Calibri"/>
            </a:endParaRPr>
          </a:p>
          <a:p>
            <a:pPr marL="12700" marR="5080" algn="ctr">
              <a:lnSpc>
                <a:spcPts val="2180"/>
              </a:lnSpc>
              <a:spcBef>
                <a:spcPts val="55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историю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культуру</a:t>
            </a:r>
            <a:r>
              <a:rPr sz="18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своей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семьи,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большой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малой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Родины.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629400" y="3329940"/>
            <a:ext cx="5176520" cy="3025140"/>
            <a:chOff x="6629400" y="3329940"/>
            <a:chExt cx="5176520" cy="3025140"/>
          </a:xfrm>
        </p:grpSpPr>
        <p:sp>
          <p:nvSpPr>
            <p:cNvPr id="13" name="object 13"/>
            <p:cNvSpPr/>
            <p:nvPr/>
          </p:nvSpPr>
          <p:spPr>
            <a:xfrm>
              <a:off x="6635750" y="3336290"/>
              <a:ext cx="5163820" cy="3012440"/>
            </a:xfrm>
            <a:custGeom>
              <a:avLst/>
              <a:gdLst/>
              <a:ahLst/>
              <a:cxnLst/>
              <a:rect l="l" t="t" r="r" b="b"/>
              <a:pathLst>
                <a:path w="5163820" h="3012440">
                  <a:moveTo>
                    <a:pt x="4661789" y="0"/>
                  </a:moveTo>
                  <a:lnTo>
                    <a:pt x="502030" y="0"/>
                  </a:lnTo>
                  <a:lnTo>
                    <a:pt x="453685" y="2298"/>
                  </a:lnTo>
                  <a:lnTo>
                    <a:pt x="406639" y="9053"/>
                  </a:lnTo>
                  <a:lnTo>
                    <a:pt x="361103" y="20054"/>
                  </a:lnTo>
                  <a:lnTo>
                    <a:pt x="317288" y="35090"/>
                  </a:lnTo>
                  <a:lnTo>
                    <a:pt x="275403" y="53951"/>
                  </a:lnTo>
                  <a:lnTo>
                    <a:pt x="235659" y="76427"/>
                  </a:lnTo>
                  <a:lnTo>
                    <a:pt x="198267" y="102307"/>
                  </a:lnTo>
                  <a:lnTo>
                    <a:pt x="163438" y="131381"/>
                  </a:lnTo>
                  <a:lnTo>
                    <a:pt x="131381" y="163438"/>
                  </a:lnTo>
                  <a:lnTo>
                    <a:pt x="102307" y="198267"/>
                  </a:lnTo>
                  <a:lnTo>
                    <a:pt x="76427" y="235659"/>
                  </a:lnTo>
                  <a:lnTo>
                    <a:pt x="53951" y="275403"/>
                  </a:lnTo>
                  <a:lnTo>
                    <a:pt x="35090" y="317288"/>
                  </a:lnTo>
                  <a:lnTo>
                    <a:pt x="20054" y="361103"/>
                  </a:lnTo>
                  <a:lnTo>
                    <a:pt x="9053" y="406639"/>
                  </a:lnTo>
                  <a:lnTo>
                    <a:pt x="2298" y="453685"/>
                  </a:lnTo>
                  <a:lnTo>
                    <a:pt x="0" y="502031"/>
                  </a:lnTo>
                  <a:lnTo>
                    <a:pt x="0" y="2510370"/>
                  </a:lnTo>
                  <a:lnTo>
                    <a:pt x="2298" y="2558722"/>
                  </a:lnTo>
                  <a:lnTo>
                    <a:pt x="9053" y="2605774"/>
                  </a:lnTo>
                  <a:lnTo>
                    <a:pt x="20054" y="2651314"/>
                  </a:lnTo>
                  <a:lnTo>
                    <a:pt x="35090" y="2695134"/>
                  </a:lnTo>
                  <a:lnTo>
                    <a:pt x="53951" y="2737023"/>
                  </a:lnTo>
                  <a:lnTo>
                    <a:pt x="76427" y="2776770"/>
                  </a:lnTo>
                  <a:lnTo>
                    <a:pt x="102307" y="2814164"/>
                  </a:lnTo>
                  <a:lnTo>
                    <a:pt x="131381" y="2848996"/>
                  </a:lnTo>
                  <a:lnTo>
                    <a:pt x="163438" y="2881054"/>
                  </a:lnTo>
                  <a:lnTo>
                    <a:pt x="198267" y="2910129"/>
                  </a:lnTo>
                  <a:lnTo>
                    <a:pt x="235659" y="2936010"/>
                  </a:lnTo>
                  <a:lnTo>
                    <a:pt x="275403" y="2958487"/>
                  </a:lnTo>
                  <a:lnTo>
                    <a:pt x="317288" y="2977349"/>
                  </a:lnTo>
                  <a:lnTo>
                    <a:pt x="361103" y="2992385"/>
                  </a:lnTo>
                  <a:lnTo>
                    <a:pt x="406639" y="3003386"/>
                  </a:lnTo>
                  <a:lnTo>
                    <a:pt x="453685" y="3010141"/>
                  </a:lnTo>
                  <a:lnTo>
                    <a:pt x="502030" y="3012440"/>
                  </a:lnTo>
                  <a:lnTo>
                    <a:pt x="4661789" y="3012440"/>
                  </a:lnTo>
                  <a:lnTo>
                    <a:pt x="4710134" y="3010141"/>
                  </a:lnTo>
                  <a:lnTo>
                    <a:pt x="4757180" y="3003386"/>
                  </a:lnTo>
                  <a:lnTo>
                    <a:pt x="4802716" y="2992385"/>
                  </a:lnTo>
                  <a:lnTo>
                    <a:pt x="4846531" y="2977349"/>
                  </a:lnTo>
                  <a:lnTo>
                    <a:pt x="4888416" y="2958487"/>
                  </a:lnTo>
                  <a:lnTo>
                    <a:pt x="4928160" y="2936010"/>
                  </a:lnTo>
                  <a:lnTo>
                    <a:pt x="4965552" y="2910129"/>
                  </a:lnTo>
                  <a:lnTo>
                    <a:pt x="5000381" y="2881054"/>
                  </a:lnTo>
                  <a:lnTo>
                    <a:pt x="5032438" y="2848996"/>
                  </a:lnTo>
                  <a:lnTo>
                    <a:pt x="5061512" y="2814164"/>
                  </a:lnTo>
                  <a:lnTo>
                    <a:pt x="5087392" y="2776770"/>
                  </a:lnTo>
                  <a:lnTo>
                    <a:pt x="5109868" y="2737023"/>
                  </a:lnTo>
                  <a:lnTo>
                    <a:pt x="5128729" y="2695134"/>
                  </a:lnTo>
                  <a:lnTo>
                    <a:pt x="5143765" y="2651314"/>
                  </a:lnTo>
                  <a:lnTo>
                    <a:pt x="5154766" y="2605774"/>
                  </a:lnTo>
                  <a:lnTo>
                    <a:pt x="5161521" y="2558722"/>
                  </a:lnTo>
                  <a:lnTo>
                    <a:pt x="5163820" y="2510370"/>
                  </a:lnTo>
                  <a:lnTo>
                    <a:pt x="5163820" y="502031"/>
                  </a:lnTo>
                  <a:lnTo>
                    <a:pt x="5161521" y="453685"/>
                  </a:lnTo>
                  <a:lnTo>
                    <a:pt x="5154766" y="406639"/>
                  </a:lnTo>
                  <a:lnTo>
                    <a:pt x="5143765" y="361103"/>
                  </a:lnTo>
                  <a:lnTo>
                    <a:pt x="5128729" y="317288"/>
                  </a:lnTo>
                  <a:lnTo>
                    <a:pt x="5109868" y="275403"/>
                  </a:lnTo>
                  <a:lnTo>
                    <a:pt x="5087392" y="235659"/>
                  </a:lnTo>
                  <a:lnTo>
                    <a:pt x="5061512" y="198267"/>
                  </a:lnTo>
                  <a:lnTo>
                    <a:pt x="5032438" y="163438"/>
                  </a:lnTo>
                  <a:lnTo>
                    <a:pt x="5000381" y="131381"/>
                  </a:lnTo>
                  <a:lnTo>
                    <a:pt x="4965552" y="102307"/>
                  </a:lnTo>
                  <a:lnTo>
                    <a:pt x="4928160" y="76427"/>
                  </a:lnTo>
                  <a:lnTo>
                    <a:pt x="4888416" y="53951"/>
                  </a:lnTo>
                  <a:lnTo>
                    <a:pt x="4846531" y="35090"/>
                  </a:lnTo>
                  <a:lnTo>
                    <a:pt x="4802716" y="20054"/>
                  </a:lnTo>
                  <a:lnTo>
                    <a:pt x="4757180" y="9053"/>
                  </a:lnTo>
                  <a:lnTo>
                    <a:pt x="4710134" y="2298"/>
                  </a:lnTo>
                  <a:lnTo>
                    <a:pt x="4661789" y="0"/>
                  </a:lnTo>
                  <a:close/>
                </a:path>
              </a:pathLst>
            </a:custGeom>
            <a:solidFill>
              <a:srgbClr val="B3DD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635750" y="3336290"/>
              <a:ext cx="5163820" cy="3012440"/>
            </a:xfrm>
            <a:custGeom>
              <a:avLst/>
              <a:gdLst/>
              <a:ahLst/>
              <a:cxnLst/>
              <a:rect l="l" t="t" r="r" b="b"/>
              <a:pathLst>
                <a:path w="5163820" h="3012440">
                  <a:moveTo>
                    <a:pt x="0" y="502031"/>
                  </a:moveTo>
                  <a:lnTo>
                    <a:pt x="2298" y="453685"/>
                  </a:lnTo>
                  <a:lnTo>
                    <a:pt x="9053" y="406639"/>
                  </a:lnTo>
                  <a:lnTo>
                    <a:pt x="20054" y="361103"/>
                  </a:lnTo>
                  <a:lnTo>
                    <a:pt x="35090" y="317288"/>
                  </a:lnTo>
                  <a:lnTo>
                    <a:pt x="53951" y="275403"/>
                  </a:lnTo>
                  <a:lnTo>
                    <a:pt x="76427" y="235659"/>
                  </a:lnTo>
                  <a:lnTo>
                    <a:pt x="102307" y="198267"/>
                  </a:lnTo>
                  <a:lnTo>
                    <a:pt x="131381" y="163438"/>
                  </a:lnTo>
                  <a:lnTo>
                    <a:pt x="163438" y="131381"/>
                  </a:lnTo>
                  <a:lnTo>
                    <a:pt x="198267" y="102307"/>
                  </a:lnTo>
                  <a:lnTo>
                    <a:pt x="235659" y="76427"/>
                  </a:lnTo>
                  <a:lnTo>
                    <a:pt x="275403" y="53951"/>
                  </a:lnTo>
                  <a:lnTo>
                    <a:pt x="317288" y="35090"/>
                  </a:lnTo>
                  <a:lnTo>
                    <a:pt x="361103" y="20054"/>
                  </a:lnTo>
                  <a:lnTo>
                    <a:pt x="406639" y="9053"/>
                  </a:lnTo>
                  <a:lnTo>
                    <a:pt x="453685" y="2298"/>
                  </a:lnTo>
                  <a:lnTo>
                    <a:pt x="502030" y="0"/>
                  </a:lnTo>
                  <a:lnTo>
                    <a:pt x="4661789" y="0"/>
                  </a:lnTo>
                  <a:lnTo>
                    <a:pt x="4710134" y="2298"/>
                  </a:lnTo>
                  <a:lnTo>
                    <a:pt x="4757180" y="9053"/>
                  </a:lnTo>
                  <a:lnTo>
                    <a:pt x="4802716" y="20054"/>
                  </a:lnTo>
                  <a:lnTo>
                    <a:pt x="4846531" y="35090"/>
                  </a:lnTo>
                  <a:lnTo>
                    <a:pt x="4888416" y="53951"/>
                  </a:lnTo>
                  <a:lnTo>
                    <a:pt x="4928160" y="76427"/>
                  </a:lnTo>
                  <a:lnTo>
                    <a:pt x="4965552" y="102307"/>
                  </a:lnTo>
                  <a:lnTo>
                    <a:pt x="5000381" y="131381"/>
                  </a:lnTo>
                  <a:lnTo>
                    <a:pt x="5032438" y="163438"/>
                  </a:lnTo>
                  <a:lnTo>
                    <a:pt x="5061512" y="198267"/>
                  </a:lnTo>
                  <a:lnTo>
                    <a:pt x="5087392" y="235659"/>
                  </a:lnTo>
                  <a:lnTo>
                    <a:pt x="5109868" y="275403"/>
                  </a:lnTo>
                  <a:lnTo>
                    <a:pt x="5128729" y="317288"/>
                  </a:lnTo>
                  <a:lnTo>
                    <a:pt x="5143765" y="361103"/>
                  </a:lnTo>
                  <a:lnTo>
                    <a:pt x="5154766" y="406639"/>
                  </a:lnTo>
                  <a:lnTo>
                    <a:pt x="5161521" y="453685"/>
                  </a:lnTo>
                  <a:lnTo>
                    <a:pt x="5163820" y="502031"/>
                  </a:lnTo>
                  <a:lnTo>
                    <a:pt x="5163820" y="2510370"/>
                  </a:lnTo>
                  <a:lnTo>
                    <a:pt x="5161521" y="2558722"/>
                  </a:lnTo>
                  <a:lnTo>
                    <a:pt x="5154766" y="2605774"/>
                  </a:lnTo>
                  <a:lnTo>
                    <a:pt x="5143765" y="2651314"/>
                  </a:lnTo>
                  <a:lnTo>
                    <a:pt x="5128729" y="2695134"/>
                  </a:lnTo>
                  <a:lnTo>
                    <a:pt x="5109868" y="2737023"/>
                  </a:lnTo>
                  <a:lnTo>
                    <a:pt x="5087392" y="2776770"/>
                  </a:lnTo>
                  <a:lnTo>
                    <a:pt x="5061512" y="2814164"/>
                  </a:lnTo>
                  <a:lnTo>
                    <a:pt x="5032438" y="2848996"/>
                  </a:lnTo>
                  <a:lnTo>
                    <a:pt x="5000381" y="2881054"/>
                  </a:lnTo>
                  <a:lnTo>
                    <a:pt x="4965552" y="2910129"/>
                  </a:lnTo>
                  <a:lnTo>
                    <a:pt x="4928160" y="2936010"/>
                  </a:lnTo>
                  <a:lnTo>
                    <a:pt x="4888416" y="2958487"/>
                  </a:lnTo>
                  <a:lnTo>
                    <a:pt x="4846531" y="2977349"/>
                  </a:lnTo>
                  <a:lnTo>
                    <a:pt x="4802716" y="2992385"/>
                  </a:lnTo>
                  <a:lnTo>
                    <a:pt x="4757180" y="3003386"/>
                  </a:lnTo>
                  <a:lnTo>
                    <a:pt x="4710134" y="3010141"/>
                  </a:lnTo>
                  <a:lnTo>
                    <a:pt x="4661789" y="3012440"/>
                  </a:lnTo>
                  <a:lnTo>
                    <a:pt x="502030" y="3012440"/>
                  </a:lnTo>
                  <a:lnTo>
                    <a:pt x="453685" y="3010141"/>
                  </a:lnTo>
                  <a:lnTo>
                    <a:pt x="406639" y="3003386"/>
                  </a:lnTo>
                  <a:lnTo>
                    <a:pt x="361103" y="2992385"/>
                  </a:lnTo>
                  <a:lnTo>
                    <a:pt x="317288" y="2977349"/>
                  </a:lnTo>
                  <a:lnTo>
                    <a:pt x="275403" y="2958487"/>
                  </a:lnTo>
                  <a:lnTo>
                    <a:pt x="235659" y="2936010"/>
                  </a:lnTo>
                  <a:lnTo>
                    <a:pt x="198267" y="2910129"/>
                  </a:lnTo>
                  <a:lnTo>
                    <a:pt x="163438" y="2881054"/>
                  </a:lnTo>
                  <a:lnTo>
                    <a:pt x="131381" y="2848996"/>
                  </a:lnTo>
                  <a:lnTo>
                    <a:pt x="102307" y="2814164"/>
                  </a:lnTo>
                  <a:lnTo>
                    <a:pt x="76427" y="2776770"/>
                  </a:lnTo>
                  <a:lnTo>
                    <a:pt x="53951" y="2737023"/>
                  </a:lnTo>
                  <a:lnTo>
                    <a:pt x="35090" y="2695134"/>
                  </a:lnTo>
                  <a:lnTo>
                    <a:pt x="20054" y="2651314"/>
                  </a:lnTo>
                  <a:lnTo>
                    <a:pt x="9053" y="2605774"/>
                  </a:lnTo>
                  <a:lnTo>
                    <a:pt x="2298" y="2558722"/>
                  </a:lnTo>
                  <a:lnTo>
                    <a:pt x="0" y="2510370"/>
                  </a:lnTo>
                  <a:lnTo>
                    <a:pt x="0" y="50203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130668" y="4204652"/>
            <a:ext cx="4171950" cy="1248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Обеспечить</a:t>
            </a:r>
            <a:r>
              <a:rPr sz="20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ребенку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его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родителям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(законным</a:t>
            </a:r>
            <a:r>
              <a:rPr sz="2000" b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представителям)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равные,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качественные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условия</a:t>
            </a:r>
            <a:r>
              <a:rPr sz="20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ДО</a:t>
            </a:r>
            <a:r>
              <a:rPr sz="20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r>
              <a:rPr sz="20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вне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зависимости</a:t>
            </a:r>
            <a:r>
              <a:rPr sz="20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от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места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проживания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2972" y="34861"/>
            <a:ext cx="10346055" cy="1950341"/>
          </a:xfrm>
          <a:prstGeom prst="rect">
            <a:avLst/>
          </a:prstGeom>
        </p:spPr>
        <p:txBody>
          <a:bodyPr vert="horz" wrap="square" lIns="0" tIns="590359" rIns="0" bIns="0" rtlCol="0">
            <a:spAutoFit/>
          </a:bodyPr>
          <a:lstStyle/>
          <a:p>
            <a:pPr marL="20320" algn="ctr">
              <a:lnSpc>
                <a:spcPct val="100000"/>
              </a:lnSpc>
              <a:spcBef>
                <a:spcPts val="100"/>
              </a:spcBef>
            </a:pPr>
            <a:r>
              <a:rPr sz="4400" b="0" spc="-20" dirty="0">
                <a:latin typeface="Calibri Light"/>
                <a:cs typeface="Calibri Light"/>
              </a:rPr>
              <a:t>Функции,</a:t>
            </a:r>
            <a:r>
              <a:rPr sz="4400" b="0" spc="-155" dirty="0">
                <a:latin typeface="Calibri Light"/>
                <a:cs typeface="Calibri Light"/>
              </a:rPr>
              <a:t> </a:t>
            </a:r>
            <a:r>
              <a:rPr sz="4400" b="0" spc="-40" dirty="0">
                <a:latin typeface="Calibri Light"/>
                <a:cs typeface="Calibri Light"/>
              </a:rPr>
              <a:t>включенные</a:t>
            </a:r>
            <a:r>
              <a:rPr sz="4400" b="0" spc="-175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в</a:t>
            </a:r>
            <a:r>
              <a:rPr sz="4400" b="0" spc="-125" dirty="0">
                <a:latin typeface="Calibri Light"/>
                <a:cs typeface="Calibri Light"/>
              </a:rPr>
              <a:t> </a:t>
            </a:r>
            <a:r>
              <a:rPr sz="4400" b="0" spc="-40" dirty="0">
                <a:latin typeface="Calibri Light"/>
                <a:cs typeface="Calibri Light"/>
              </a:rPr>
              <a:t>нормативы</a:t>
            </a:r>
            <a:r>
              <a:rPr sz="4400" b="0" spc="-200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ФОП</a:t>
            </a:r>
            <a:r>
              <a:rPr sz="4400" b="0" spc="-150" dirty="0">
                <a:latin typeface="Calibri Light"/>
                <a:cs typeface="Calibri Light"/>
              </a:rPr>
              <a:t> </a:t>
            </a:r>
            <a:r>
              <a:rPr sz="4400" b="0" spc="-25" dirty="0">
                <a:latin typeface="Calibri Light"/>
                <a:cs typeface="Calibri Light"/>
              </a:rPr>
              <a:t>ДО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257" y="2303716"/>
            <a:ext cx="9838690" cy="288734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5080" indent="-228600">
              <a:lnSpc>
                <a:spcPts val="3040"/>
              </a:lnSpc>
              <a:spcBef>
                <a:spcPts val="470"/>
              </a:spcBef>
              <a:buFont typeface="Arial MT"/>
              <a:buChar char="•"/>
              <a:tabLst>
                <a:tab pos="241300" algn="l"/>
                <a:tab pos="2590165" algn="l"/>
              </a:tabLst>
            </a:pP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создать</a:t>
            </a:r>
            <a:r>
              <a:rPr sz="28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единое</a:t>
            </a:r>
            <a:r>
              <a:rPr sz="28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ядро</a:t>
            </a:r>
            <a:r>
              <a:rPr sz="28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содержания</a:t>
            </a:r>
            <a:r>
              <a:rPr sz="28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дошкольного</a:t>
            </a:r>
            <a:r>
              <a:rPr sz="2800" b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образования,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которое</a:t>
            </a:r>
            <a:r>
              <a:rPr sz="2800" b="1" spc="-1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будет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	приобщать</a:t>
            </a:r>
            <a:r>
              <a:rPr sz="2800" b="1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детей</a:t>
            </a:r>
            <a:r>
              <a:rPr sz="28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2800" b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традиционным</a:t>
            </a:r>
            <a:r>
              <a:rPr sz="28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духовно-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2805"/>
              </a:lnSpc>
            </a:pP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нравственным</a:t>
            </a:r>
            <a:r>
              <a:rPr sz="28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8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социокультурным</a:t>
            </a:r>
            <a:r>
              <a:rPr sz="2800" b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ценностям,</a:t>
            </a:r>
            <a:r>
              <a:rPr sz="28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28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также</a:t>
            </a:r>
            <a:endParaRPr sz="2800">
              <a:latin typeface="Calibri"/>
              <a:cs typeface="Calibri"/>
            </a:endParaRPr>
          </a:p>
          <a:p>
            <a:pPr marL="241300" marR="635635">
              <a:lnSpc>
                <a:spcPts val="3020"/>
              </a:lnSpc>
              <a:spcBef>
                <a:spcPts val="215"/>
              </a:spcBef>
            </a:pP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воспитает</a:t>
            </a:r>
            <a:r>
              <a:rPr sz="28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8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них</a:t>
            </a:r>
            <a:r>
              <a:rPr sz="28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тягу</a:t>
            </a:r>
            <a:r>
              <a:rPr sz="28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8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любовь</a:t>
            </a:r>
            <a:r>
              <a:rPr sz="28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28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истории</a:t>
            </a:r>
            <a:r>
              <a:rPr sz="28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8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культуре</a:t>
            </a:r>
            <a:r>
              <a:rPr sz="28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своей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страны,</a:t>
            </a:r>
            <a:r>
              <a:rPr sz="28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малой</a:t>
            </a:r>
            <a:r>
              <a:rPr sz="28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родины</a:t>
            </a:r>
            <a:r>
              <a:rPr sz="28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8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семьи;</a:t>
            </a:r>
            <a:endParaRPr sz="2800">
              <a:latin typeface="Calibri"/>
              <a:cs typeface="Calibri"/>
            </a:endParaRPr>
          </a:p>
          <a:p>
            <a:pPr marL="241300" marR="391160" indent="-228600">
              <a:lnSpc>
                <a:spcPts val="3040"/>
              </a:lnSpc>
              <a:spcBef>
                <a:spcPts val="985"/>
              </a:spcBef>
              <a:buChar char="•"/>
              <a:tabLst>
                <a:tab pos="241300" algn="l"/>
                <a:tab pos="321945" algn="l"/>
              </a:tabLst>
            </a:pPr>
            <a:r>
              <a:rPr sz="2800" dirty="0">
                <a:solidFill>
                  <a:srgbClr val="001F5F"/>
                </a:solidFill>
                <a:latin typeface="Arial MT"/>
                <a:cs typeface="Arial MT"/>
              </a:rPr>
              <a:t>	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воспитывать</a:t>
            </a:r>
            <a:r>
              <a:rPr sz="2800" b="1" spc="-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800" b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развивать</a:t>
            </a:r>
            <a:r>
              <a:rPr sz="28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ребенка</a:t>
            </a:r>
            <a:r>
              <a:rPr sz="28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2800" b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активной</a:t>
            </a:r>
            <a:r>
              <a:rPr sz="28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гражданской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позицией,</a:t>
            </a:r>
            <a:r>
              <a:rPr sz="2800" b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патриотическими</a:t>
            </a:r>
            <a:r>
              <a:rPr sz="2800" b="1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взглядами</a:t>
            </a:r>
            <a:r>
              <a:rPr sz="2800" b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800" b="1" spc="-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ценностями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0441" rIns="0" bIns="0" rtlCol="0">
            <a:spAutoFit/>
          </a:bodyPr>
          <a:lstStyle/>
          <a:p>
            <a:pPr marL="1270" algn="ctr">
              <a:lnSpc>
                <a:spcPts val="3640"/>
              </a:lnSpc>
              <a:spcBef>
                <a:spcPts val="100"/>
              </a:spcBef>
            </a:pPr>
            <a:r>
              <a:rPr b="0" dirty="0">
                <a:latin typeface="Calibri Light"/>
                <a:cs typeface="Calibri Light"/>
              </a:rPr>
              <a:t>Мы</a:t>
            </a:r>
            <a:r>
              <a:rPr b="0" spc="-114" dirty="0">
                <a:latin typeface="Calibri Light"/>
                <a:cs typeface="Calibri Light"/>
              </a:rPr>
              <a:t> </a:t>
            </a:r>
            <a:r>
              <a:rPr b="0" spc="-25" dirty="0">
                <a:latin typeface="Calibri Light"/>
                <a:cs typeface="Calibri Light"/>
              </a:rPr>
              <a:t>должны</a:t>
            </a:r>
            <a:r>
              <a:rPr b="0" spc="-130" dirty="0">
                <a:latin typeface="Calibri Light"/>
                <a:cs typeface="Calibri Light"/>
              </a:rPr>
              <a:t> </a:t>
            </a:r>
            <a:r>
              <a:rPr b="0" spc="-20" dirty="0">
                <a:latin typeface="Calibri Light"/>
                <a:cs typeface="Calibri Light"/>
              </a:rPr>
              <a:t>строить</a:t>
            </a:r>
            <a:r>
              <a:rPr b="0" spc="-120" dirty="0">
                <a:latin typeface="Calibri Light"/>
                <a:cs typeface="Calibri Light"/>
              </a:rPr>
              <a:t> </a:t>
            </a:r>
            <a:r>
              <a:rPr b="0" spc="-10" dirty="0">
                <a:latin typeface="Calibri Light"/>
                <a:cs typeface="Calibri Light"/>
              </a:rPr>
              <a:t>свое</a:t>
            </a:r>
            <a:r>
              <a:rPr b="0" spc="-120" dirty="0">
                <a:latin typeface="Calibri Light"/>
                <a:cs typeface="Calibri Light"/>
              </a:rPr>
              <a:t> </a:t>
            </a:r>
            <a:r>
              <a:rPr b="0" spc="-35" dirty="0">
                <a:latin typeface="Calibri Light"/>
                <a:cs typeface="Calibri Light"/>
              </a:rPr>
              <a:t>будущее</a:t>
            </a:r>
            <a:r>
              <a:rPr b="0" spc="-145" dirty="0">
                <a:latin typeface="Calibri Light"/>
                <a:cs typeface="Calibri Light"/>
              </a:rPr>
              <a:t> </a:t>
            </a:r>
            <a:r>
              <a:rPr b="0" dirty="0">
                <a:latin typeface="Calibri Light"/>
                <a:cs typeface="Calibri Light"/>
              </a:rPr>
              <a:t>на</a:t>
            </a:r>
            <a:r>
              <a:rPr b="0" spc="-85" dirty="0">
                <a:latin typeface="Calibri Light"/>
                <a:cs typeface="Calibri Light"/>
              </a:rPr>
              <a:t> </a:t>
            </a:r>
            <a:r>
              <a:rPr b="0" spc="-20" dirty="0">
                <a:latin typeface="Calibri Light"/>
                <a:cs typeface="Calibri Light"/>
              </a:rPr>
              <a:t>прочном</a:t>
            </a:r>
            <a:r>
              <a:rPr b="0" spc="-140" dirty="0">
                <a:latin typeface="Calibri Light"/>
                <a:cs typeface="Calibri Light"/>
              </a:rPr>
              <a:t> </a:t>
            </a:r>
            <a:r>
              <a:rPr b="0" spc="-10" dirty="0">
                <a:latin typeface="Calibri Light"/>
                <a:cs typeface="Calibri Light"/>
              </a:rPr>
              <a:t>фундаменте.</a:t>
            </a:r>
          </a:p>
          <a:p>
            <a:pPr marL="3810" algn="ctr">
              <a:lnSpc>
                <a:spcPts val="3640"/>
              </a:lnSpc>
            </a:pPr>
            <a:r>
              <a:rPr b="0" dirty="0">
                <a:latin typeface="Calibri Light"/>
                <a:cs typeface="Calibri Light"/>
              </a:rPr>
              <a:t>И</a:t>
            </a:r>
            <a:r>
              <a:rPr b="0" spc="-35" dirty="0">
                <a:latin typeface="Calibri Light"/>
                <a:cs typeface="Calibri Light"/>
              </a:rPr>
              <a:t> </a:t>
            </a:r>
            <a:r>
              <a:rPr b="0" spc="-20" dirty="0">
                <a:latin typeface="Calibri Light"/>
                <a:cs typeface="Calibri Light"/>
              </a:rPr>
              <a:t>такой</a:t>
            </a:r>
            <a:r>
              <a:rPr b="0" spc="-100" dirty="0">
                <a:latin typeface="Calibri Light"/>
                <a:cs typeface="Calibri Light"/>
              </a:rPr>
              <a:t> </a:t>
            </a:r>
            <a:r>
              <a:rPr b="0" spc="-40" dirty="0">
                <a:latin typeface="Calibri Light"/>
                <a:cs typeface="Calibri Light"/>
              </a:rPr>
              <a:t>фундамент-</a:t>
            </a:r>
            <a:r>
              <a:rPr b="0" spc="-35" dirty="0">
                <a:latin typeface="Calibri Light"/>
                <a:cs typeface="Calibri Light"/>
              </a:rPr>
              <a:t>патриотизм.</a:t>
            </a:r>
            <a:r>
              <a:rPr b="0" spc="-85" dirty="0">
                <a:latin typeface="Calibri Light"/>
                <a:cs typeface="Calibri Light"/>
              </a:rPr>
              <a:t> </a:t>
            </a:r>
            <a:r>
              <a:rPr b="0" spc="-10" dirty="0">
                <a:latin typeface="Calibri Light"/>
                <a:cs typeface="Calibri Light"/>
              </a:rPr>
              <a:t>В.В.Путин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2209800"/>
            <a:ext cx="4572000" cy="34290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2209800"/>
            <a:ext cx="457200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2174" y="34861"/>
            <a:ext cx="9585325" cy="8907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985" algn="ctr">
              <a:lnSpc>
                <a:spcPts val="3640"/>
              </a:lnSpc>
              <a:spcBef>
                <a:spcPts val="100"/>
              </a:spcBef>
            </a:pPr>
            <a:r>
              <a:rPr sz="2400" b="0" spc="-20" dirty="0">
                <a:latin typeface="Calibri Light"/>
                <a:cs typeface="Calibri Light"/>
              </a:rPr>
              <a:t>Задачи</a:t>
            </a:r>
            <a:r>
              <a:rPr sz="2400" b="0" spc="-110" dirty="0">
                <a:latin typeface="Calibri Light"/>
                <a:cs typeface="Calibri Light"/>
              </a:rPr>
              <a:t> </a:t>
            </a:r>
            <a:r>
              <a:rPr sz="2400" b="0" spc="-40" dirty="0">
                <a:latin typeface="Calibri Light"/>
                <a:cs typeface="Calibri Light"/>
              </a:rPr>
              <a:t>образовательной</a:t>
            </a:r>
            <a:r>
              <a:rPr sz="2400" b="0" spc="-105" dirty="0">
                <a:latin typeface="Calibri Light"/>
                <a:cs typeface="Calibri Light"/>
              </a:rPr>
              <a:t> </a:t>
            </a:r>
            <a:r>
              <a:rPr sz="2400" b="0" spc="-35" dirty="0">
                <a:latin typeface="Calibri Light"/>
                <a:cs typeface="Calibri Light"/>
              </a:rPr>
              <a:t>деятельности</a:t>
            </a:r>
            <a:r>
              <a:rPr sz="2400" b="0" spc="-105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в</a:t>
            </a:r>
            <a:r>
              <a:rPr sz="2400" b="0" spc="-35" dirty="0">
                <a:latin typeface="Calibri Light"/>
                <a:cs typeface="Calibri Light"/>
              </a:rPr>
              <a:t> </a:t>
            </a:r>
            <a:r>
              <a:rPr sz="2400" b="0" spc="-10" dirty="0">
                <a:latin typeface="Calibri Light"/>
                <a:cs typeface="Calibri Light"/>
              </a:rPr>
              <a:t>области</a:t>
            </a:r>
          </a:p>
          <a:p>
            <a:pPr algn="ctr">
              <a:lnSpc>
                <a:spcPts val="3640"/>
              </a:lnSpc>
            </a:pPr>
            <a:r>
              <a:rPr sz="2400" b="0" spc="-30" dirty="0">
                <a:latin typeface="Calibri Light"/>
                <a:cs typeface="Calibri Light"/>
              </a:rPr>
              <a:t>формирования</a:t>
            </a:r>
            <a:r>
              <a:rPr sz="2400" b="0" spc="-105" dirty="0">
                <a:latin typeface="Calibri Light"/>
                <a:cs typeface="Calibri Light"/>
              </a:rPr>
              <a:t> </a:t>
            </a:r>
            <a:r>
              <a:rPr sz="2400" b="0" spc="-20" dirty="0">
                <a:latin typeface="Calibri Light"/>
                <a:cs typeface="Calibri Light"/>
              </a:rPr>
              <a:t>основ</a:t>
            </a:r>
            <a:r>
              <a:rPr sz="2400" b="0" spc="-90" dirty="0">
                <a:latin typeface="Calibri Light"/>
                <a:cs typeface="Calibri Light"/>
              </a:rPr>
              <a:t> </a:t>
            </a:r>
            <a:r>
              <a:rPr sz="2400" b="0" spc="-35" dirty="0">
                <a:latin typeface="Calibri Light"/>
                <a:cs typeface="Calibri Light"/>
              </a:rPr>
              <a:t>гражданственности</a:t>
            </a:r>
            <a:r>
              <a:rPr sz="2400" b="0" spc="-85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и</a:t>
            </a:r>
            <a:r>
              <a:rPr sz="2400" b="0" spc="-40" dirty="0">
                <a:latin typeface="Calibri Light"/>
                <a:cs typeface="Calibri Light"/>
              </a:rPr>
              <a:t> </a:t>
            </a:r>
            <a:r>
              <a:rPr sz="2400" b="0" spc="-10" dirty="0">
                <a:latin typeface="Calibri Light"/>
                <a:cs typeface="Calibri Light"/>
              </a:rPr>
              <a:t>патриотизма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201419"/>
            <a:ext cx="11752580" cy="5656580"/>
          </a:xfrm>
          <a:custGeom>
            <a:avLst/>
            <a:gdLst/>
            <a:ahLst/>
            <a:cxnLst/>
            <a:rect l="l" t="t" r="r" b="b"/>
            <a:pathLst>
              <a:path w="11752580" h="5656580">
                <a:moveTo>
                  <a:pt x="11752580" y="5656580"/>
                </a:moveTo>
                <a:lnTo>
                  <a:pt x="11752580" y="0"/>
                </a:lnTo>
                <a:lnTo>
                  <a:pt x="0" y="0"/>
                </a:lnTo>
                <a:lnTo>
                  <a:pt x="0" y="5656580"/>
                </a:lnTo>
              </a:path>
            </a:pathLst>
          </a:custGeom>
          <a:ln w="9525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39" y="1091697"/>
            <a:ext cx="11273155" cy="4863511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102360" algn="ctr">
              <a:lnSpc>
                <a:spcPct val="100000"/>
              </a:lnSpc>
              <a:spcBef>
                <a:spcPts val="865"/>
              </a:spcBef>
            </a:pP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«Социально-коммуникативное</a:t>
            </a:r>
            <a:r>
              <a:rPr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развитие»</a:t>
            </a:r>
            <a:r>
              <a:rPr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включают</a:t>
            </a:r>
            <a:r>
              <a:rPr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в</a:t>
            </a:r>
            <a:r>
              <a:rPr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себя</a:t>
            </a:r>
            <a:r>
              <a:rPr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следующее содержание:</a:t>
            </a:r>
            <a:endParaRPr>
              <a:latin typeface="Calibri"/>
              <a:cs typeface="Calibri"/>
            </a:endParaRPr>
          </a:p>
          <a:p>
            <a:pPr marL="240665" indent="-227965" algn="ctr">
              <a:lnSpc>
                <a:spcPct val="100000"/>
              </a:lnSpc>
              <a:spcBef>
                <a:spcPts val="760"/>
              </a:spcBef>
              <a:buFont typeface="Arial MT"/>
              <a:buChar char="•"/>
              <a:tabLst>
                <a:tab pos="240665" algn="l"/>
              </a:tabLst>
            </a:pPr>
            <a:r>
              <a:rPr b="1" spc="-20" dirty="0">
                <a:solidFill>
                  <a:srgbClr val="001F5F"/>
                </a:solidFill>
                <a:latin typeface="Calibri"/>
                <a:cs typeface="Calibri"/>
              </a:rPr>
              <a:t>—</a:t>
            </a:r>
            <a:r>
              <a:rPr b="1" dirty="0">
                <a:solidFill>
                  <a:srgbClr val="001F5F"/>
                </a:solidFill>
                <a:latin typeface="Calibri"/>
                <a:cs typeface="Calibri"/>
              </a:rPr>
              <a:t>Воспитывать</a:t>
            </a:r>
            <a:r>
              <a:rPr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1F5F"/>
                </a:solidFill>
                <a:latin typeface="Calibri"/>
                <a:cs typeface="Calibri"/>
              </a:rPr>
              <a:t>патриотические</a:t>
            </a:r>
            <a:r>
              <a:rPr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001F5F"/>
                </a:solidFill>
                <a:latin typeface="Calibri"/>
                <a:cs typeface="Calibri"/>
              </a:rPr>
              <a:t>интернациональные</a:t>
            </a:r>
            <a:r>
              <a:rPr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1F5F"/>
                </a:solidFill>
                <a:latin typeface="Calibri"/>
                <a:cs typeface="Calibri"/>
              </a:rPr>
              <a:t>чувства,</a:t>
            </a:r>
            <a:r>
              <a:rPr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1F5F"/>
                </a:solidFill>
                <a:latin typeface="Calibri"/>
                <a:cs typeface="Calibri"/>
              </a:rPr>
              <a:t>любви</a:t>
            </a:r>
            <a:r>
              <a:rPr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001F5F"/>
                </a:solidFill>
                <a:latin typeface="Calibri"/>
                <a:cs typeface="Calibri"/>
              </a:rPr>
              <a:t>Родине;</a:t>
            </a:r>
            <a:endParaRPr>
              <a:latin typeface="Calibri"/>
              <a:cs typeface="Calibri"/>
            </a:endParaRPr>
          </a:p>
          <a:p>
            <a:pPr marL="240665" indent="-227965" algn="ctr">
              <a:lnSpc>
                <a:spcPct val="100000"/>
              </a:lnSpc>
              <a:spcBef>
                <a:spcPts val="760"/>
              </a:spcBef>
              <a:buFont typeface="Arial MT"/>
              <a:buChar char="•"/>
              <a:tabLst>
                <a:tab pos="240665" algn="l"/>
              </a:tabLst>
            </a:pPr>
            <a:r>
              <a:rPr b="1" dirty="0">
                <a:solidFill>
                  <a:srgbClr val="001F5F"/>
                </a:solidFill>
                <a:latin typeface="Calibri"/>
                <a:cs typeface="Calibri"/>
              </a:rPr>
              <a:t>—формировать</a:t>
            </a:r>
            <a:r>
              <a:rPr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001F5F"/>
                </a:solidFill>
                <a:latin typeface="Calibri"/>
                <a:cs typeface="Calibri"/>
              </a:rPr>
              <a:t>представления</a:t>
            </a:r>
            <a:r>
              <a:rPr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1F5F"/>
                </a:solidFill>
                <a:latin typeface="Calibri"/>
                <a:cs typeface="Calibri"/>
              </a:rPr>
              <a:t>малой</a:t>
            </a:r>
            <a:r>
              <a:rPr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001F5F"/>
                </a:solidFill>
                <a:latin typeface="Calibri"/>
                <a:cs typeface="Calibri"/>
              </a:rPr>
              <a:t>родине;</a:t>
            </a:r>
            <a:endParaRPr>
              <a:latin typeface="Calibri"/>
              <a:cs typeface="Calibri"/>
            </a:endParaRPr>
          </a:p>
          <a:p>
            <a:pPr marL="241300" marR="5080" indent="-228600" algn="ctr">
              <a:lnSpc>
                <a:spcPts val="2160"/>
              </a:lnSpc>
              <a:spcBef>
                <a:spcPts val="1035"/>
              </a:spcBef>
              <a:buFont typeface="Arial MT"/>
              <a:buChar char="•"/>
              <a:tabLst>
                <a:tab pos="241300" algn="l"/>
              </a:tabLst>
            </a:pPr>
            <a:r>
              <a:rPr b="1" spc="-20" dirty="0">
                <a:solidFill>
                  <a:srgbClr val="001F5F"/>
                </a:solidFill>
                <a:latin typeface="Calibri"/>
                <a:cs typeface="Calibri"/>
              </a:rPr>
              <a:t>—</a:t>
            </a:r>
            <a:r>
              <a:rPr b="1" dirty="0">
                <a:solidFill>
                  <a:srgbClr val="001F5F"/>
                </a:solidFill>
                <a:latin typeface="Calibri"/>
                <a:cs typeface="Calibri"/>
              </a:rPr>
              <a:t>расширять</a:t>
            </a:r>
            <a:r>
              <a:rPr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001F5F"/>
                </a:solidFill>
                <a:latin typeface="Calibri"/>
                <a:cs typeface="Calibri"/>
              </a:rPr>
              <a:t>представления</a:t>
            </a:r>
            <a:r>
              <a:rPr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1F5F"/>
                </a:solidFill>
                <a:latin typeface="Calibri"/>
                <a:cs typeface="Calibri"/>
              </a:rPr>
              <a:t>детей</a:t>
            </a:r>
            <a:r>
              <a:rPr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001F5F"/>
                </a:solidFill>
                <a:latin typeface="Calibri"/>
                <a:cs typeface="Calibri"/>
              </a:rPr>
              <a:t>государственных</a:t>
            </a:r>
            <a:r>
              <a:rPr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001F5F"/>
                </a:solidFill>
                <a:latin typeface="Calibri"/>
                <a:cs typeface="Calibri"/>
              </a:rPr>
              <a:t>праздниках</a:t>
            </a:r>
            <a:r>
              <a:rPr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001F5F"/>
                </a:solidFill>
                <a:latin typeface="Calibri"/>
                <a:cs typeface="Calibri"/>
              </a:rPr>
              <a:t>поддерживать</a:t>
            </a:r>
            <a:r>
              <a:rPr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1F5F"/>
                </a:solidFill>
                <a:latin typeface="Calibri"/>
                <a:cs typeface="Calibri"/>
              </a:rPr>
              <a:t>интерес</a:t>
            </a:r>
            <a:r>
              <a:rPr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1F5F"/>
                </a:solidFill>
                <a:latin typeface="Calibri"/>
                <a:cs typeface="Calibri"/>
              </a:rPr>
              <a:t>детей</a:t>
            </a:r>
            <a:r>
              <a:rPr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spc="-50" dirty="0">
                <a:solidFill>
                  <a:srgbClr val="001F5F"/>
                </a:solidFill>
                <a:latin typeface="Calibri"/>
                <a:cs typeface="Calibri"/>
              </a:rPr>
              <a:t>к </a:t>
            </a:r>
            <a:r>
              <a:rPr b="1" dirty="0">
                <a:solidFill>
                  <a:srgbClr val="001F5F"/>
                </a:solidFill>
                <a:latin typeface="Calibri"/>
                <a:cs typeface="Calibri"/>
              </a:rPr>
              <a:t>событиям</a:t>
            </a:r>
            <a:r>
              <a:rPr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r>
              <a:rPr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001F5F"/>
                </a:solidFill>
                <a:latin typeface="Calibri"/>
                <a:cs typeface="Calibri"/>
              </a:rPr>
              <a:t>происходящим</a:t>
            </a:r>
            <a:r>
              <a:rPr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001F5F"/>
                </a:solidFill>
                <a:latin typeface="Calibri"/>
                <a:cs typeface="Calibri"/>
              </a:rPr>
              <a:t>стране;</a:t>
            </a:r>
            <a:endParaRPr>
              <a:latin typeface="Calibri"/>
              <a:cs typeface="Calibri"/>
            </a:endParaRPr>
          </a:p>
          <a:p>
            <a:pPr marL="240665" indent="-227965" algn="ctr">
              <a:lnSpc>
                <a:spcPct val="100000"/>
              </a:lnSpc>
              <a:spcBef>
                <a:spcPts val="730"/>
              </a:spcBef>
              <a:buFont typeface="Arial MT"/>
              <a:buChar char="•"/>
              <a:tabLst>
                <a:tab pos="240665" algn="l"/>
              </a:tabLst>
            </a:pPr>
            <a:r>
              <a:rPr b="1" spc="-20" dirty="0">
                <a:solidFill>
                  <a:srgbClr val="001F5F"/>
                </a:solidFill>
                <a:latin typeface="Calibri"/>
                <a:cs typeface="Calibri"/>
              </a:rPr>
              <a:t>—</a:t>
            </a:r>
            <a:r>
              <a:rPr b="1" dirty="0">
                <a:solidFill>
                  <a:srgbClr val="001F5F"/>
                </a:solidFill>
                <a:latin typeface="Calibri"/>
                <a:cs typeface="Calibri"/>
              </a:rPr>
              <a:t>знакомить</a:t>
            </a:r>
            <a:r>
              <a:rPr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1F5F"/>
                </a:solidFill>
                <a:latin typeface="Calibri"/>
                <a:cs typeface="Calibri"/>
              </a:rPr>
              <a:t>детей</a:t>
            </a:r>
            <a:r>
              <a:rPr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1F5F"/>
                </a:solidFill>
                <a:latin typeface="Calibri"/>
                <a:cs typeface="Calibri"/>
              </a:rPr>
              <a:t>практиками</a:t>
            </a:r>
            <a:r>
              <a:rPr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001F5F"/>
                </a:solidFill>
                <a:latin typeface="Calibri"/>
                <a:cs typeface="Calibri"/>
              </a:rPr>
              <a:t>волонтерства</a:t>
            </a:r>
            <a:r>
              <a:rPr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001F5F"/>
                </a:solidFill>
                <a:latin typeface="Calibri"/>
                <a:cs typeface="Calibri"/>
              </a:rPr>
              <a:t>России.</a:t>
            </a:r>
            <a:endParaRPr>
              <a:latin typeface="Calibri"/>
              <a:cs typeface="Calibri"/>
            </a:endParaRPr>
          </a:p>
          <a:p>
            <a:pPr marL="850900" algn="ctr">
              <a:lnSpc>
                <a:spcPct val="100000"/>
              </a:lnSpc>
              <a:spcBef>
                <a:spcPts val="760"/>
              </a:spcBef>
            </a:pP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«Познавательное</a:t>
            </a:r>
            <a:r>
              <a:rPr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развитие»</a:t>
            </a:r>
            <a:r>
              <a:rPr b="1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направленно</a:t>
            </a:r>
            <a:r>
              <a:rPr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на</a:t>
            </a:r>
            <a:r>
              <a:rPr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приобщение</a:t>
            </a:r>
            <a:r>
              <a:rPr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детей</a:t>
            </a:r>
            <a:r>
              <a:rPr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к</a:t>
            </a:r>
            <a:r>
              <a:rPr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ценностям</a:t>
            </a:r>
            <a:r>
              <a:rPr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«Человек»,</a:t>
            </a:r>
            <a:endParaRPr>
              <a:latin typeface="Calibri"/>
              <a:cs typeface="Calibri"/>
            </a:endParaRPr>
          </a:p>
          <a:p>
            <a:pPr marL="2275840" lvl="1" indent="-228600" algn="ctr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2275840" algn="l"/>
              </a:tabLst>
            </a:pP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«Семья»,</a:t>
            </a:r>
            <a:r>
              <a:rPr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«Познание»,</a:t>
            </a:r>
            <a:r>
              <a:rPr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«Родина»</a:t>
            </a:r>
            <a:r>
              <a:rPr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«Природа»,</a:t>
            </a:r>
            <a:r>
              <a:rPr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что</a:t>
            </a:r>
            <a:r>
              <a:rPr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предполагает:</a:t>
            </a:r>
            <a:endParaRPr>
              <a:latin typeface="Calibri"/>
              <a:cs typeface="Calibri"/>
            </a:endParaRPr>
          </a:p>
          <a:p>
            <a:pPr marL="240665" indent="-227965" algn="ctr">
              <a:lnSpc>
                <a:spcPct val="100000"/>
              </a:lnSpc>
              <a:spcBef>
                <a:spcPts val="760"/>
              </a:spcBef>
              <a:buFont typeface="Arial MT"/>
              <a:buChar char="•"/>
              <a:tabLst>
                <a:tab pos="240665" algn="l"/>
              </a:tabLst>
            </a:pPr>
            <a:r>
              <a:rPr b="1" spc="-20" dirty="0">
                <a:solidFill>
                  <a:srgbClr val="001F5F"/>
                </a:solidFill>
                <a:latin typeface="Calibri"/>
                <a:cs typeface="Calibri"/>
              </a:rPr>
              <a:t>—</a:t>
            </a:r>
            <a:r>
              <a:rPr b="1" dirty="0">
                <a:solidFill>
                  <a:srgbClr val="001F5F"/>
                </a:solidFill>
                <a:latin typeface="Calibri"/>
                <a:cs typeface="Calibri"/>
              </a:rPr>
              <a:t>воспитание</a:t>
            </a:r>
            <a:r>
              <a:rPr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1F5F"/>
                </a:solidFill>
                <a:latin typeface="Calibri"/>
                <a:cs typeface="Calibri"/>
              </a:rPr>
              <a:t>отношения</a:t>
            </a:r>
            <a:r>
              <a:rPr b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1F5F"/>
                </a:solidFill>
                <a:latin typeface="Calibri"/>
                <a:cs typeface="Calibri"/>
              </a:rPr>
              <a:t>знанию</a:t>
            </a:r>
            <a:r>
              <a:rPr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1F5F"/>
                </a:solidFill>
                <a:latin typeface="Calibri"/>
                <a:cs typeface="Calibri"/>
              </a:rPr>
              <a:t>как</a:t>
            </a:r>
            <a:r>
              <a:rPr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001F5F"/>
                </a:solidFill>
                <a:latin typeface="Calibri"/>
                <a:cs typeface="Calibri"/>
              </a:rPr>
              <a:t>ценности;</a:t>
            </a:r>
            <a:endParaRPr>
              <a:latin typeface="Calibri"/>
              <a:cs typeface="Calibri"/>
            </a:endParaRPr>
          </a:p>
          <a:p>
            <a:pPr marL="240665" indent="-227965" algn="ctr">
              <a:lnSpc>
                <a:spcPct val="100000"/>
              </a:lnSpc>
              <a:spcBef>
                <a:spcPts val="760"/>
              </a:spcBef>
              <a:buFont typeface="Arial MT"/>
              <a:buChar char="•"/>
              <a:tabLst>
                <a:tab pos="240665" algn="l"/>
              </a:tabLst>
            </a:pPr>
            <a:r>
              <a:rPr b="1" spc="-20" dirty="0">
                <a:solidFill>
                  <a:srgbClr val="001F5F"/>
                </a:solidFill>
                <a:latin typeface="Calibri"/>
                <a:cs typeface="Calibri"/>
              </a:rPr>
              <a:t>—</a:t>
            </a:r>
            <a:r>
              <a:rPr b="1" dirty="0">
                <a:solidFill>
                  <a:srgbClr val="001F5F"/>
                </a:solidFill>
                <a:latin typeface="Calibri"/>
                <a:cs typeface="Calibri"/>
              </a:rPr>
              <a:t>приобщение</a:t>
            </a:r>
            <a:r>
              <a:rPr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1F5F"/>
                </a:solidFill>
                <a:latin typeface="Calibri"/>
                <a:cs typeface="Calibri"/>
              </a:rPr>
              <a:t>отечественным</a:t>
            </a:r>
            <a:r>
              <a:rPr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1F5F"/>
                </a:solidFill>
                <a:latin typeface="Calibri"/>
                <a:cs typeface="Calibri"/>
              </a:rPr>
              <a:t>традициям</a:t>
            </a:r>
            <a:r>
              <a:rPr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001F5F"/>
                </a:solidFill>
                <a:latin typeface="Calibri"/>
                <a:cs typeface="Calibri"/>
              </a:rPr>
              <a:t>праздникам;</a:t>
            </a:r>
            <a:endParaRPr>
              <a:latin typeface="Calibri"/>
              <a:cs typeface="Calibri"/>
            </a:endParaRPr>
          </a:p>
          <a:p>
            <a:pPr marL="240665" indent="-227965" algn="ctr">
              <a:lnSpc>
                <a:spcPct val="100000"/>
              </a:lnSpc>
              <a:spcBef>
                <a:spcPts val="760"/>
              </a:spcBef>
              <a:buFont typeface="Arial MT"/>
              <a:buChar char="•"/>
              <a:tabLst>
                <a:tab pos="240665" algn="l"/>
              </a:tabLst>
            </a:pPr>
            <a:r>
              <a:rPr b="1" spc="-20" dirty="0">
                <a:solidFill>
                  <a:srgbClr val="001F5F"/>
                </a:solidFill>
                <a:latin typeface="Calibri"/>
                <a:cs typeface="Calibri"/>
              </a:rPr>
              <a:t>—</a:t>
            </a:r>
            <a:r>
              <a:rPr b="1" dirty="0">
                <a:solidFill>
                  <a:srgbClr val="001F5F"/>
                </a:solidFill>
                <a:latin typeface="Calibri"/>
                <a:cs typeface="Calibri"/>
              </a:rPr>
              <a:t>воспитание</a:t>
            </a:r>
            <a:r>
              <a:rPr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001F5F"/>
                </a:solidFill>
                <a:latin typeface="Calibri"/>
                <a:cs typeface="Calibri"/>
              </a:rPr>
              <a:t>уважения</a:t>
            </a:r>
            <a:r>
              <a:rPr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1F5F"/>
                </a:solidFill>
                <a:latin typeface="Calibri"/>
                <a:cs typeface="Calibri"/>
              </a:rPr>
              <a:t>людям</a:t>
            </a:r>
            <a:r>
              <a:rPr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001F5F"/>
                </a:solidFill>
                <a:latin typeface="Calibri"/>
                <a:cs typeface="Calibri"/>
              </a:rPr>
              <a:t>представителям</a:t>
            </a:r>
            <a:r>
              <a:rPr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1F5F"/>
                </a:solidFill>
                <a:latin typeface="Calibri"/>
                <a:cs typeface="Calibri"/>
              </a:rPr>
              <a:t>разных</a:t>
            </a:r>
            <a:r>
              <a:rPr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1F5F"/>
                </a:solidFill>
                <a:latin typeface="Calibri"/>
                <a:cs typeface="Calibri"/>
              </a:rPr>
              <a:t>народов</a:t>
            </a:r>
            <a:r>
              <a:rPr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001F5F"/>
                </a:solidFill>
                <a:latin typeface="Calibri"/>
                <a:cs typeface="Calibri"/>
              </a:rPr>
              <a:t>России;</a:t>
            </a:r>
            <a:endParaRPr>
              <a:latin typeface="Calibri"/>
              <a:cs typeface="Calibri"/>
            </a:endParaRPr>
          </a:p>
          <a:p>
            <a:pPr marL="240665" indent="-227965" algn="ctr">
              <a:lnSpc>
                <a:spcPct val="100000"/>
              </a:lnSpc>
              <a:spcBef>
                <a:spcPts val="760"/>
              </a:spcBef>
              <a:buFont typeface="Arial MT"/>
              <a:buChar char="•"/>
              <a:tabLst>
                <a:tab pos="240665" algn="l"/>
              </a:tabLst>
            </a:pPr>
            <a:r>
              <a:rPr b="1" dirty="0">
                <a:solidFill>
                  <a:srgbClr val="001F5F"/>
                </a:solidFill>
                <a:latin typeface="Calibri"/>
                <a:cs typeface="Calibri"/>
              </a:rPr>
              <a:t>—</a:t>
            </a:r>
            <a:r>
              <a:rPr b="1" spc="-10" dirty="0">
                <a:solidFill>
                  <a:srgbClr val="001F5F"/>
                </a:solidFill>
                <a:latin typeface="Calibri"/>
                <a:cs typeface="Calibri"/>
              </a:rPr>
              <a:t>уважительное</a:t>
            </a:r>
            <a:r>
              <a:rPr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1F5F"/>
                </a:solidFill>
                <a:latin typeface="Calibri"/>
                <a:cs typeface="Calibri"/>
              </a:rPr>
              <a:t>отношение</a:t>
            </a:r>
            <a:r>
              <a:rPr b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001F5F"/>
                </a:solidFill>
                <a:latin typeface="Calibri"/>
                <a:cs typeface="Calibri"/>
              </a:rPr>
              <a:t>государственным</a:t>
            </a:r>
            <a:r>
              <a:rPr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1F5F"/>
                </a:solidFill>
                <a:latin typeface="Calibri"/>
                <a:cs typeface="Calibri"/>
              </a:rPr>
              <a:t>символам</a:t>
            </a:r>
            <a:r>
              <a:rPr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1F5F"/>
                </a:solidFill>
                <a:latin typeface="Calibri"/>
                <a:cs typeface="Calibri"/>
              </a:rPr>
              <a:t>страны</a:t>
            </a:r>
            <a:r>
              <a:rPr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001F5F"/>
                </a:solidFill>
                <a:latin typeface="Calibri"/>
                <a:cs typeface="Calibri"/>
              </a:rPr>
              <a:t>(флагу,</a:t>
            </a:r>
            <a:r>
              <a:rPr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001F5F"/>
                </a:solidFill>
                <a:latin typeface="Calibri"/>
                <a:cs typeface="Calibri"/>
              </a:rPr>
              <a:t>гербу,</a:t>
            </a:r>
            <a:r>
              <a:rPr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001F5F"/>
                </a:solidFill>
                <a:latin typeface="Calibri"/>
                <a:cs typeface="Calibri"/>
              </a:rPr>
              <a:t>гимну);</a:t>
            </a:r>
            <a:endParaRPr>
              <a:latin typeface="Calibri"/>
              <a:cs typeface="Calibri"/>
            </a:endParaRPr>
          </a:p>
          <a:p>
            <a:pPr marL="240665" indent="-227965" algn="ctr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240665" algn="l"/>
              </a:tabLst>
            </a:pPr>
            <a:r>
              <a:rPr b="1" spc="-20" dirty="0">
                <a:solidFill>
                  <a:srgbClr val="001F5F"/>
                </a:solidFill>
                <a:latin typeface="Calibri"/>
                <a:cs typeface="Calibri"/>
              </a:rPr>
              <a:t>—</a:t>
            </a:r>
            <a:r>
              <a:rPr b="1" spc="-10" dirty="0">
                <a:solidFill>
                  <a:srgbClr val="001F5F"/>
                </a:solidFill>
                <a:latin typeface="Calibri"/>
                <a:cs typeface="Calibri"/>
              </a:rPr>
              <a:t>бережное</a:t>
            </a:r>
            <a:r>
              <a:rPr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1F5F"/>
                </a:solidFill>
                <a:latin typeface="Calibri"/>
                <a:cs typeface="Calibri"/>
              </a:rPr>
              <a:t>ответственное</a:t>
            </a:r>
            <a:r>
              <a:rPr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1F5F"/>
                </a:solidFill>
                <a:latin typeface="Calibri"/>
                <a:cs typeface="Calibri"/>
              </a:rPr>
              <a:t>отношение</a:t>
            </a:r>
            <a:r>
              <a:rPr b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001F5F"/>
                </a:solidFill>
                <a:latin typeface="Calibri"/>
                <a:cs typeface="Calibri"/>
              </a:rPr>
              <a:t>природе</a:t>
            </a:r>
            <a:r>
              <a:rPr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001F5F"/>
                </a:solidFill>
                <a:latin typeface="Calibri"/>
                <a:cs typeface="Calibri"/>
              </a:rPr>
              <a:t>родного</a:t>
            </a:r>
            <a:r>
              <a:rPr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1F5F"/>
                </a:solidFill>
                <a:latin typeface="Calibri"/>
                <a:cs typeface="Calibri"/>
              </a:rPr>
              <a:t>края,</a:t>
            </a:r>
            <a:r>
              <a:rPr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1F5F"/>
                </a:solidFill>
                <a:latin typeface="Calibri"/>
                <a:cs typeface="Calibri"/>
              </a:rPr>
              <a:t>родной</a:t>
            </a:r>
            <a:r>
              <a:rPr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001F5F"/>
                </a:solidFill>
                <a:latin typeface="Calibri"/>
                <a:cs typeface="Calibri"/>
              </a:rPr>
              <a:t>страны.</a:t>
            </a:r>
            <a:endParaRPr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95400" y="1295400"/>
            <a:ext cx="5486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К.Д. Ушинский писал: </a:t>
            </a:r>
            <a:endParaRPr lang="ru-RU" sz="2400" dirty="0" smtClean="0"/>
          </a:p>
          <a:p>
            <a:pPr algn="ctr"/>
            <a:r>
              <a:rPr lang="ru-RU" sz="2400" dirty="0" smtClean="0"/>
              <a:t>“</a:t>
            </a:r>
            <a:r>
              <a:rPr lang="ru-RU" sz="2400" dirty="0"/>
              <a:t>Ребенку нечего отрицать, ему нужна положительная пища, кормить его ненавистью, отчаянием и презрением может только человек, не понимающий потребности детства”</a:t>
            </a:r>
          </a:p>
        </p:txBody>
      </p:sp>
      <p:sp>
        <p:nvSpPr>
          <p:cNvPr id="15362" name="AutoShape 2" descr="190-летию К.Д. Ушинского, великого русского педагога, посвящяется :: КГПУ  им. В.П. Астафье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3" name="Picture 3" descr="C:\Users\Пользователь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609600"/>
            <a:ext cx="3965132" cy="4951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33600" y="304800"/>
            <a:ext cx="299148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400" spc="-25" smtClean="0">
                <a:solidFill>
                  <a:srgbClr val="001F5F"/>
                </a:solidFill>
                <a:latin typeface="Calibri Light"/>
                <a:cs typeface="Calibri Light"/>
              </a:rPr>
              <a:t>ФОРМЫ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76800" y="304800"/>
            <a:ext cx="35814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400" b="0" spc="-25" dirty="0">
                <a:latin typeface="Calibri Light"/>
                <a:cs typeface="Calibri Light"/>
              </a:rPr>
              <a:t>РАБОТЫ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990600"/>
            <a:ext cx="7879080" cy="5481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1F5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</TotalTime>
  <Words>1191</Words>
  <Application>Microsoft Office PowerPoint</Application>
  <PresentationFormat>Произвольный</PresentationFormat>
  <Paragraphs>199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Слайд 1</vt:lpstr>
      <vt:lpstr>Слайд 2</vt:lpstr>
      <vt:lpstr>Слайд 3</vt:lpstr>
      <vt:lpstr>Обучение и воспитание ребенка</vt:lpstr>
      <vt:lpstr>Функции, включенные в нормативы ФОП ДО</vt:lpstr>
      <vt:lpstr>Мы должны строить свое будущее на прочном фундаменте. И такой фундамент-патриотизм. В.В.Путин</vt:lpstr>
      <vt:lpstr>Задачи образовательной деятельности в области формирования основ гражданственности и патриотизма</vt:lpstr>
      <vt:lpstr>Слайд 8</vt:lpstr>
      <vt:lpstr>РАБОТЫ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Рекомендации для педагогов</vt:lpstr>
      <vt:lpstr>Старший дошкольный возраст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M.DISK</dc:creator>
  <cp:lastModifiedBy>Пользователь</cp:lastModifiedBy>
  <cp:revision>19</cp:revision>
  <dcterms:created xsi:type="dcterms:W3CDTF">2025-04-08T04:22:50Z</dcterms:created>
  <dcterms:modified xsi:type="dcterms:W3CDTF">2025-04-09T07:02:58Z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2024-02-21T00:00:00Z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2025-04-08T00:00:00Z</vt:filetime>
  </property>
  <property fmtid="{D5CDD505-2E9C-101B-9397-08002B2CF9AE}" pid="5" name="Producer">
    <vt:lpwstr>Microsoft® PowerPoint® 2016</vt:lpwstr>
  </property>
</Properties>
</file>