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1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5" r:id="rId9"/>
    <p:sldId id="276" r:id="rId10"/>
    <p:sldId id="278" r:id="rId11"/>
    <p:sldId id="277" r:id="rId12"/>
    <p:sldId id="266" r:id="rId13"/>
    <p:sldId id="267" r:id="rId14"/>
    <p:sldId id="268" r:id="rId15"/>
    <p:sldId id="269" r:id="rId16"/>
    <p:sldId id="279" r:id="rId17"/>
    <p:sldId id="280" r:id="rId18"/>
    <p:sldId id="274" r:id="rId19"/>
    <p:sldId id="275" r:id="rId20"/>
  </p:sldIdLst>
  <p:sldSz cx="9144000" cy="6858000" type="screen4x3"/>
  <p:notesSz cx="9144000" cy="6858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2" d="100"/>
          <a:sy n="112" d="100"/>
        </p:scale>
        <p:origin x="-1584" y="-7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7C0380-7B90-4FA0-B281-3475F4F67D9D}" type="datetimeFigureOut">
              <a:rPr lang="ru-RU" smtClean="0"/>
              <a:t>28.08.2023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9FBE07-D16F-43BC-8670-D8D0DA97F3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33954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9FBE07-D16F-43BC-8670-D8D0DA97F344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7113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8/28/2023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BF0000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rgbClr val="000066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8/28/2023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BF0000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8/28/2023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BF0000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8/28/2023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8/28/2023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12"/>
            <a:ext cx="9143631" cy="6857631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246655" y="149669"/>
            <a:ext cx="4650740" cy="3917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rgbClr val="BF0000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833297" y="1087094"/>
            <a:ext cx="7763509" cy="26765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0" i="0">
                <a:solidFill>
                  <a:srgbClr val="000066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8/28/2023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2"/>
            <a:ext cx="9143631" cy="6857631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160894" y="831862"/>
            <a:ext cx="6548755" cy="5046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2425" marR="5080" indent="-340360" algn="ctr">
              <a:lnSpc>
                <a:spcPct val="100000"/>
              </a:lnSpc>
              <a:spcBef>
                <a:spcPts val="95"/>
              </a:spcBef>
            </a:pPr>
            <a:r>
              <a:rPr sz="1600" b="1" spc="-5" dirty="0" err="1">
                <a:latin typeface="Times New Roman"/>
                <a:cs typeface="Times New Roman"/>
              </a:rPr>
              <a:t>Муниципальное</a:t>
            </a:r>
            <a:r>
              <a:rPr sz="1600" b="1" spc="5" dirty="0">
                <a:latin typeface="Times New Roman"/>
                <a:cs typeface="Times New Roman"/>
              </a:rPr>
              <a:t> </a:t>
            </a:r>
            <a:r>
              <a:rPr lang="ru-RU" sz="1600" b="1" spc="-5" dirty="0" smtClean="0">
                <a:latin typeface="Times New Roman"/>
                <a:cs typeface="Times New Roman"/>
              </a:rPr>
              <a:t>казенное</a:t>
            </a:r>
            <a:r>
              <a:rPr sz="1600" b="1" dirty="0" smtClean="0">
                <a:latin typeface="Times New Roman"/>
                <a:cs typeface="Times New Roman"/>
              </a:rPr>
              <a:t> </a:t>
            </a:r>
            <a:r>
              <a:rPr sz="1600" b="1" spc="-5" dirty="0">
                <a:latin typeface="Times New Roman"/>
                <a:cs typeface="Times New Roman"/>
              </a:rPr>
              <a:t>дошкольное</a:t>
            </a:r>
            <a:r>
              <a:rPr sz="1600" b="1" dirty="0">
                <a:latin typeface="Times New Roman"/>
                <a:cs typeface="Times New Roman"/>
              </a:rPr>
              <a:t> </a:t>
            </a:r>
            <a:r>
              <a:rPr sz="1600" b="1" spc="-5" dirty="0">
                <a:latin typeface="Times New Roman"/>
                <a:cs typeface="Times New Roman"/>
              </a:rPr>
              <a:t>образовательное </a:t>
            </a:r>
            <a:r>
              <a:rPr sz="1600" b="1" spc="-10" dirty="0" err="1">
                <a:latin typeface="Times New Roman"/>
                <a:cs typeface="Times New Roman"/>
              </a:rPr>
              <a:t>учреждение</a:t>
            </a:r>
            <a:r>
              <a:rPr sz="1600" b="1" spc="-10" dirty="0">
                <a:latin typeface="Times New Roman"/>
                <a:cs typeface="Times New Roman"/>
              </a:rPr>
              <a:t> </a:t>
            </a:r>
            <a:r>
              <a:rPr sz="1600" b="1" spc="-385" dirty="0">
                <a:latin typeface="Times New Roman"/>
                <a:cs typeface="Times New Roman"/>
              </a:rPr>
              <a:t> </a:t>
            </a:r>
            <a:r>
              <a:rPr lang="ru-RU" sz="1600" b="1" spc="-5" dirty="0" smtClean="0">
                <a:latin typeface="Times New Roman"/>
                <a:cs typeface="Times New Roman"/>
              </a:rPr>
              <a:t>«Мартюшевский детский сад «Искорка»</a:t>
            </a:r>
            <a:endParaRPr sz="1600" dirty="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062340" y="4515015"/>
            <a:ext cx="4752340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234950">
              <a:lnSpc>
                <a:spcPct val="100000"/>
              </a:lnSpc>
              <a:spcBef>
                <a:spcPts val="100"/>
              </a:spcBef>
            </a:pPr>
            <a:r>
              <a:rPr sz="3600" b="1" i="1" spc="-5" dirty="0">
                <a:solidFill>
                  <a:srgbClr val="FF0000"/>
                </a:solidFill>
                <a:latin typeface="Times New Roman"/>
                <a:cs typeface="Times New Roman"/>
              </a:rPr>
              <a:t>«Думать по-новому, </a:t>
            </a:r>
            <a:r>
              <a:rPr sz="3600" b="1" i="1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600" b="1" i="1" spc="-5" dirty="0">
                <a:solidFill>
                  <a:srgbClr val="FF0000"/>
                </a:solidFill>
                <a:latin typeface="Times New Roman"/>
                <a:cs typeface="Times New Roman"/>
              </a:rPr>
              <a:t>работать</a:t>
            </a:r>
            <a:r>
              <a:rPr sz="3600" b="1" i="1" spc="-8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3600" b="1" i="1" spc="-5" dirty="0">
                <a:solidFill>
                  <a:srgbClr val="FF0000"/>
                </a:solidFill>
                <a:latin typeface="Times New Roman"/>
                <a:cs typeface="Times New Roman"/>
              </a:rPr>
              <a:t>творчески!»</a:t>
            </a:r>
            <a:endParaRPr sz="36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541941" y="6160579"/>
            <a:ext cx="179514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2000" smtClean="0">
                <a:solidFill>
                  <a:srgbClr val="FF0000"/>
                </a:solidFill>
                <a:latin typeface="Times New Roman"/>
                <a:cs typeface="Times New Roman"/>
              </a:rPr>
              <a:t>2023г</a:t>
            </a:r>
            <a:r>
              <a:rPr sz="2000" dirty="0">
                <a:solidFill>
                  <a:srgbClr val="FF0000"/>
                </a:solidFill>
                <a:latin typeface="Times New Roman"/>
                <a:cs typeface="Times New Roman"/>
              </a:rPr>
              <a:t>.</a:t>
            </a:r>
            <a:endParaRPr sz="2000">
              <a:latin typeface="Times New Roman"/>
              <a:cs typeface="Times New Roman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24039" y="1557007"/>
            <a:ext cx="7495921" cy="26636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1709691"/>
              </p:ext>
            </p:extLst>
          </p:nvPr>
        </p:nvGraphicFramePr>
        <p:xfrm>
          <a:off x="990600" y="228600"/>
          <a:ext cx="7315200" cy="50292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69588"/>
                <a:gridCol w="6545612"/>
              </a:tblGrid>
              <a:tr h="29210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II</a:t>
                      </a:r>
                      <a:r>
                        <a:rPr lang="ru-RU" sz="1400">
                          <a:effectLst/>
                        </a:rPr>
                        <a:t>.</a:t>
                      </a:r>
                      <a:endParaRPr lang="ru-RU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527" marR="52527" marT="0" marB="0"/>
                </a:tc>
                <a:tc>
                  <a:txBody>
                    <a:bodyPr/>
                    <a:lstStyle/>
                    <a:p>
                      <a:pPr marL="584835" indent="3175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705225" algn="l"/>
                        </a:tabLst>
                      </a:pPr>
                      <a:r>
                        <a:rPr lang="ru-RU" sz="1400" kern="0">
                          <a:effectLst/>
                        </a:rPr>
                        <a:t>Содержательный раздел</a:t>
                      </a:r>
                      <a:endParaRPr lang="ru-RU" sz="1400" b="1" kern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527" marR="52527" marT="0" marB="0"/>
                </a:tc>
              </a:tr>
              <a:tr h="292100">
                <a:tc gridSpan="2">
                  <a:txBody>
                    <a:bodyPr/>
                    <a:lstStyle/>
                    <a:p>
                      <a:pPr marL="584835" indent="3175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705225" algn="l"/>
                        </a:tabLst>
                      </a:pPr>
                      <a:r>
                        <a:rPr lang="ru-RU" sz="1400" kern="0">
                          <a:effectLst/>
                        </a:rPr>
                        <a:t>Обязательная часть</a:t>
                      </a:r>
                      <a:endParaRPr lang="ru-RU" sz="1400" b="1" kern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527" marR="52527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0800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2.1.</a:t>
                      </a:r>
                      <a:endParaRPr lang="ru-RU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527" marR="52527" marT="0" marB="0"/>
                </a:tc>
                <a:tc>
                  <a:txBody>
                    <a:bodyPr/>
                    <a:lstStyle/>
                    <a:p>
                      <a:pPr marL="584835" indent="3175" algn="just">
                        <a:spcAft>
                          <a:spcPts val="0"/>
                        </a:spcAft>
                        <a:tabLst>
                          <a:tab pos="3705225" algn="l"/>
                        </a:tabLst>
                      </a:pPr>
                      <a:r>
                        <a:rPr lang="ru-RU" sz="1400" kern="0">
                          <a:effectLst/>
                        </a:rPr>
                        <a:t>Описание образовательной деятельности в соответствии с направлениями развития ребенка, представленными в пяти образовательных областях</a:t>
                      </a:r>
                      <a:endParaRPr lang="ru-RU" sz="1400" b="1" kern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527" marR="52527" marT="0" marB="0"/>
                </a:tc>
              </a:tr>
              <a:tr h="29210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2.1.1.</a:t>
                      </a:r>
                      <a:endParaRPr lang="ru-RU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527" marR="52527" marT="0" marB="0"/>
                </a:tc>
                <a:tc>
                  <a:txBody>
                    <a:bodyPr/>
                    <a:lstStyle/>
                    <a:p>
                      <a:pPr marL="584835" indent="3175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705225" algn="l"/>
                        </a:tabLst>
                      </a:pPr>
                      <a:r>
                        <a:rPr lang="ru-RU" sz="1400" kern="0">
                          <a:effectLst/>
                        </a:rPr>
                        <a:t>Образовательная область "Социально-коммуникативное развитие"</a:t>
                      </a:r>
                      <a:endParaRPr lang="ru-RU" sz="1400" b="1" kern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527" marR="52527" marT="0" marB="0"/>
                </a:tc>
              </a:tr>
              <a:tr h="29210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2.1.2.</a:t>
                      </a:r>
                      <a:endParaRPr lang="ru-RU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527" marR="52527" marT="0" marB="0"/>
                </a:tc>
                <a:tc>
                  <a:txBody>
                    <a:bodyPr/>
                    <a:lstStyle/>
                    <a:p>
                      <a:pPr marL="584835" indent="3175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705225" algn="l"/>
                        </a:tabLst>
                      </a:pPr>
                      <a:r>
                        <a:rPr lang="ru-RU" sz="1400" kern="0">
                          <a:effectLst/>
                        </a:rPr>
                        <a:t>Образовательная область "Познавательное развитие"</a:t>
                      </a:r>
                      <a:endParaRPr lang="ru-RU" sz="1400" b="1" kern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527" marR="52527" marT="0" marB="0"/>
                </a:tc>
              </a:tr>
              <a:tr h="29210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2.1.3.</a:t>
                      </a:r>
                      <a:endParaRPr lang="ru-RU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527" marR="52527" marT="0" marB="0"/>
                </a:tc>
                <a:tc>
                  <a:txBody>
                    <a:bodyPr/>
                    <a:lstStyle/>
                    <a:p>
                      <a:pPr marL="584835" indent="3175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705225" algn="l"/>
                        </a:tabLst>
                      </a:pPr>
                      <a:r>
                        <a:rPr lang="ru-RU" sz="1400" kern="0">
                          <a:effectLst/>
                        </a:rPr>
                        <a:t>Образовательная область "Речевое развитие"</a:t>
                      </a:r>
                      <a:endParaRPr lang="ru-RU" sz="1400" b="1" kern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527" marR="52527" marT="0" marB="0"/>
                </a:tc>
              </a:tr>
              <a:tr h="29210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2.1.4.</a:t>
                      </a:r>
                      <a:endParaRPr lang="ru-RU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527" marR="52527" marT="0" marB="0"/>
                </a:tc>
                <a:tc>
                  <a:txBody>
                    <a:bodyPr/>
                    <a:lstStyle/>
                    <a:p>
                      <a:pPr marL="584835" indent="3175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705225" algn="l"/>
                        </a:tabLst>
                      </a:pPr>
                      <a:r>
                        <a:rPr lang="ru-RU" sz="1400" kern="0">
                          <a:effectLst/>
                        </a:rPr>
                        <a:t>Образовательная область "Художественно - эстетическое развитие"</a:t>
                      </a:r>
                      <a:endParaRPr lang="ru-RU" sz="1400" b="1" kern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527" marR="52527" marT="0" marB="0"/>
                </a:tc>
              </a:tr>
              <a:tr h="29210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2.1.5.</a:t>
                      </a:r>
                      <a:endParaRPr lang="ru-RU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527" marR="52527" marT="0" marB="0"/>
                </a:tc>
                <a:tc>
                  <a:txBody>
                    <a:bodyPr/>
                    <a:lstStyle/>
                    <a:p>
                      <a:pPr marL="584835" indent="3175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705225" algn="l"/>
                        </a:tabLst>
                      </a:pPr>
                      <a:r>
                        <a:rPr lang="ru-RU" sz="1400" kern="0">
                          <a:effectLst/>
                        </a:rPr>
                        <a:t>Образовательная область "Физическое развитие"</a:t>
                      </a:r>
                      <a:endParaRPr lang="ru-RU" sz="1400" b="1" kern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527" marR="52527" marT="0" marB="0"/>
                </a:tc>
              </a:tr>
              <a:tr h="29210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2.2.</a:t>
                      </a:r>
                      <a:endParaRPr lang="ru-RU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527" marR="52527" marT="0" marB="0"/>
                </a:tc>
                <a:tc>
                  <a:txBody>
                    <a:bodyPr/>
                    <a:lstStyle/>
                    <a:p>
                      <a:pPr marL="584835" indent="3175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705225" algn="l"/>
                        </a:tabLst>
                      </a:pPr>
                      <a:r>
                        <a:rPr lang="ru-RU" sz="1400" kern="0">
                          <a:effectLst/>
                        </a:rPr>
                        <a:t>Вариативные формы, способы и средства реализации Программы</a:t>
                      </a:r>
                      <a:endParaRPr lang="ru-RU" sz="1400" b="1" kern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527" marR="52527" marT="0" marB="0"/>
                </a:tc>
              </a:tr>
              <a:tr h="50800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2.3.</a:t>
                      </a:r>
                      <a:endParaRPr lang="ru-RU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527" marR="52527" marT="0" marB="0"/>
                </a:tc>
                <a:tc>
                  <a:txBody>
                    <a:bodyPr/>
                    <a:lstStyle/>
                    <a:p>
                      <a:pPr marL="584835" algn="just">
                        <a:spcAft>
                          <a:spcPts val="0"/>
                        </a:spcAft>
                        <a:tabLst>
                          <a:tab pos="810260" algn="l"/>
                        </a:tabLst>
                      </a:pPr>
                      <a:r>
                        <a:rPr lang="ru-RU" sz="1400" kern="0">
                          <a:effectLst/>
                        </a:rPr>
                        <a:t>Особенности образовательной деятельности разных видов и культурных практик</a:t>
                      </a:r>
                      <a:endParaRPr lang="ru-RU" sz="1400" b="1" kern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527" marR="52527" marT="0" marB="0"/>
                </a:tc>
              </a:tr>
              <a:tr h="29210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2.4.</a:t>
                      </a:r>
                      <a:endParaRPr lang="ru-RU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527" marR="52527" marT="0" marB="0"/>
                </a:tc>
                <a:tc>
                  <a:txBody>
                    <a:bodyPr/>
                    <a:lstStyle/>
                    <a:p>
                      <a:pPr marL="584835" indent="3175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705225" algn="l"/>
                        </a:tabLst>
                      </a:pPr>
                      <a:r>
                        <a:rPr lang="ru-RU" sz="1400" kern="0">
                          <a:effectLst/>
                        </a:rPr>
                        <a:t>Способы и направления поддержки детской инициативы</a:t>
                      </a:r>
                      <a:endParaRPr lang="ru-RU" sz="1400" b="1" kern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527" marR="52527" marT="0" marB="0"/>
                </a:tc>
              </a:tr>
              <a:tr h="5080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2.5.</a:t>
                      </a:r>
                      <a:endParaRPr lang="ru-RU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527" marR="52527" marT="0" marB="0"/>
                </a:tc>
                <a:tc>
                  <a:txBody>
                    <a:bodyPr/>
                    <a:lstStyle/>
                    <a:p>
                      <a:pPr marL="584835" indent="3175" algn="just">
                        <a:spcAft>
                          <a:spcPts val="0"/>
                        </a:spcAft>
                        <a:tabLst>
                          <a:tab pos="3705225" algn="l"/>
                        </a:tabLst>
                      </a:pPr>
                      <a:r>
                        <a:rPr lang="ru-RU" sz="1400" kern="0">
                          <a:effectLst/>
                        </a:rPr>
                        <a:t>Особенности взаимодействия педагогического коллектива с семьями воспитанников</a:t>
                      </a:r>
                      <a:endParaRPr lang="ru-RU" sz="1400" b="1" kern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527" marR="52527" marT="0" marB="0"/>
                </a:tc>
              </a:tr>
              <a:tr h="2921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2.6.</a:t>
                      </a:r>
                      <a:endParaRPr lang="ru-RU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527" marR="52527" marT="0" marB="0"/>
                </a:tc>
                <a:tc>
                  <a:txBody>
                    <a:bodyPr/>
                    <a:lstStyle/>
                    <a:p>
                      <a:pPr marL="584835" algn="just">
                        <a:spcAft>
                          <a:spcPts val="0"/>
                        </a:spcAft>
                        <a:tabLst>
                          <a:tab pos="-53975" algn="l"/>
                          <a:tab pos="810260" algn="l"/>
                        </a:tabLst>
                      </a:pPr>
                      <a:r>
                        <a:rPr lang="ru-RU" sz="1400" kern="0">
                          <a:effectLst/>
                        </a:rPr>
                        <a:t>Направления, задачи и содержание коррекционно-развивающей работы</a:t>
                      </a:r>
                      <a:endParaRPr lang="ru-RU" sz="1400" b="1" kern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527" marR="52527" marT="0" marB="0"/>
                </a:tc>
              </a:tr>
              <a:tr h="2921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2.7.</a:t>
                      </a:r>
                      <a:endParaRPr lang="ru-RU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527" marR="52527" marT="0" marB="0"/>
                </a:tc>
                <a:tc>
                  <a:txBody>
                    <a:bodyPr/>
                    <a:lstStyle/>
                    <a:p>
                      <a:pPr marL="584835" algn="just">
                        <a:spcAft>
                          <a:spcPts val="0"/>
                        </a:spcAft>
                        <a:tabLst>
                          <a:tab pos="-53975" algn="l"/>
                          <a:tab pos="810260" algn="l"/>
                        </a:tabLst>
                      </a:pPr>
                      <a:r>
                        <a:rPr lang="ru-RU" sz="1400" kern="0">
                          <a:effectLst/>
                        </a:rPr>
                        <a:t>Рабочая программа воспитания</a:t>
                      </a:r>
                      <a:endParaRPr lang="ru-RU" sz="1400" b="1" kern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527" marR="52527" marT="0" marB="0"/>
                </a:tc>
              </a:tr>
              <a:tr h="292100">
                <a:tc gridSpan="2">
                  <a:txBody>
                    <a:bodyPr/>
                    <a:lstStyle/>
                    <a:p>
                      <a:pPr marL="584835" indent="3175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705225" algn="l"/>
                        </a:tabLst>
                      </a:pPr>
                      <a:r>
                        <a:rPr lang="ru-RU" sz="1400" kern="0" dirty="0">
                          <a:effectLst/>
                        </a:rPr>
                        <a:t>Часть, формируемая участниками образовательных отношений</a:t>
                      </a:r>
                      <a:endParaRPr lang="ru-RU" sz="1400" b="1" kern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527" marR="52527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74726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6700930"/>
              </p:ext>
            </p:extLst>
          </p:nvPr>
        </p:nvGraphicFramePr>
        <p:xfrm>
          <a:off x="685800" y="304800"/>
          <a:ext cx="7543800" cy="575825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93638"/>
                <a:gridCol w="6750162"/>
              </a:tblGrid>
              <a:tr h="26344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III</a:t>
                      </a:r>
                      <a:r>
                        <a:rPr lang="ru-RU" sz="1400" dirty="0">
                          <a:effectLst/>
                        </a:rPr>
                        <a:t>.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759" marR="56759" marT="0" marB="0"/>
                </a:tc>
                <a:tc>
                  <a:txBody>
                    <a:bodyPr/>
                    <a:lstStyle/>
                    <a:p>
                      <a:pPr marL="584835" algn="just">
                        <a:spcAft>
                          <a:spcPts val="0"/>
                        </a:spcAft>
                        <a:tabLst>
                          <a:tab pos="-53975" algn="l"/>
                          <a:tab pos="810260" algn="l"/>
                        </a:tabLst>
                      </a:pPr>
                      <a:r>
                        <a:rPr lang="ru-RU" sz="1400" kern="0">
                          <a:effectLst/>
                        </a:rPr>
                        <a:t>Организационный раздел</a:t>
                      </a:r>
                      <a:endParaRPr lang="ru-RU" sz="1400" b="1" kern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59" marR="56759" marT="0" marB="0"/>
                </a:tc>
              </a:tr>
              <a:tr h="243380">
                <a:tc gridSpan="2">
                  <a:txBody>
                    <a:bodyPr/>
                    <a:lstStyle/>
                    <a:p>
                      <a:pPr marL="584835" algn="just">
                        <a:spcAft>
                          <a:spcPts val="0"/>
                        </a:spcAft>
                        <a:tabLst>
                          <a:tab pos="-53975" algn="l"/>
                          <a:tab pos="810260" algn="l"/>
                        </a:tabLst>
                      </a:pPr>
                      <a:r>
                        <a:rPr lang="ru-RU" sz="1400" kern="0">
                          <a:effectLst/>
                        </a:rPr>
                        <a:t>Обязательная часть</a:t>
                      </a:r>
                      <a:endParaRPr lang="ru-RU" sz="1400" b="1" kern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59" marR="56759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8675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3.1.</a:t>
                      </a:r>
                      <a:endParaRPr lang="ru-RU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759" marR="56759" marT="0" marB="0"/>
                </a:tc>
                <a:tc>
                  <a:txBody>
                    <a:bodyPr/>
                    <a:lstStyle/>
                    <a:p>
                      <a:pPr marL="584835" algn="just">
                        <a:spcAft>
                          <a:spcPts val="0"/>
                        </a:spcAft>
                        <a:tabLst>
                          <a:tab pos="-53975" algn="l"/>
                          <a:tab pos="810260" algn="l"/>
                        </a:tabLst>
                      </a:pPr>
                      <a:r>
                        <a:rPr lang="ru-RU" sz="1400" kern="0">
                          <a:effectLst/>
                        </a:rPr>
                        <a:t>Психолого-педагогические условия реализации Программы</a:t>
                      </a:r>
                      <a:endParaRPr lang="ru-RU" sz="1400" b="1" kern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59" marR="56759" marT="0" marB="0"/>
                </a:tc>
              </a:tr>
              <a:tr h="48675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3.2.</a:t>
                      </a:r>
                      <a:endParaRPr lang="ru-RU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759" marR="56759" marT="0" marB="0"/>
                </a:tc>
                <a:tc>
                  <a:txBody>
                    <a:bodyPr/>
                    <a:lstStyle/>
                    <a:p>
                      <a:pPr marL="584835" algn="just">
                        <a:spcAft>
                          <a:spcPts val="0"/>
                        </a:spcAft>
                        <a:tabLst>
                          <a:tab pos="-53975" algn="l"/>
                          <a:tab pos="810260" algn="l"/>
                        </a:tabLst>
                      </a:pPr>
                      <a:r>
                        <a:rPr lang="ru-RU" sz="1400" kern="0">
                          <a:effectLst/>
                        </a:rPr>
                        <a:t>Особенности организации развивающей предметно-пространственной среды</a:t>
                      </a:r>
                      <a:endParaRPr lang="ru-RU" sz="1400" b="1" kern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59" marR="56759" marT="0" marB="0"/>
                </a:tc>
              </a:tr>
              <a:tr h="97351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3.3</a:t>
                      </a:r>
                      <a:endParaRPr lang="ru-RU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759" marR="56759" marT="0" marB="0"/>
                </a:tc>
                <a:tc>
                  <a:txBody>
                    <a:bodyPr/>
                    <a:lstStyle/>
                    <a:p>
                      <a:pPr marL="584835" algn="just">
                        <a:spcAft>
                          <a:spcPts val="0"/>
                        </a:spcAft>
                        <a:tabLst>
                          <a:tab pos="-53975" algn="l"/>
                          <a:tab pos="810260" algn="l"/>
                        </a:tabLst>
                      </a:pPr>
                      <a:r>
                        <a:rPr lang="ru-RU" sz="1400" kern="0">
                          <a:effectLst/>
                        </a:rPr>
                        <a:t>Материально-техническое обеспечение Программы, обеспеченность методическими материалами и средствами обучения и воспитания</a:t>
                      </a:r>
                      <a:endParaRPr lang="ru-RU" sz="1400" b="1" kern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59" marR="56759" marT="0" marB="0"/>
                </a:tc>
              </a:tr>
              <a:tr h="97351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3.4.</a:t>
                      </a:r>
                      <a:endParaRPr lang="ru-RU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759" marR="56759" marT="0" marB="0"/>
                </a:tc>
                <a:tc>
                  <a:txBody>
                    <a:bodyPr/>
                    <a:lstStyle/>
                    <a:p>
                      <a:pPr marL="584835" algn="just">
                        <a:spcAft>
                          <a:spcPts val="0"/>
                        </a:spcAft>
                        <a:tabLst>
                          <a:tab pos="-53975" algn="l"/>
                          <a:tab pos="810260" algn="l"/>
                        </a:tabLst>
                      </a:pPr>
                      <a:r>
                        <a:rPr lang="ru-RU" sz="1400" kern="0" dirty="0">
                          <a:effectLst/>
                        </a:rPr>
                        <a:t>Перечень литературных, музыкальных, художественных, анимационных, кинематографических произведений для реализации Программы</a:t>
                      </a:r>
                      <a:endParaRPr lang="ru-RU" sz="1400" b="1" kern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59" marR="56759" marT="0" marB="0"/>
                </a:tc>
              </a:tr>
              <a:tr h="26344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3.5.</a:t>
                      </a:r>
                      <a:endParaRPr lang="ru-RU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759" marR="56759" marT="0" marB="0"/>
                </a:tc>
                <a:tc>
                  <a:txBody>
                    <a:bodyPr/>
                    <a:lstStyle/>
                    <a:p>
                      <a:pPr marL="584835" algn="just">
                        <a:spcAft>
                          <a:spcPts val="0"/>
                        </a:spcAft>
                        <a:tabLst>
                          <a:tab pos="-53975" algn="l"/>
                          <a:tab pos="810260" algn="l"/>
                        </a:tabLst>
                      </a:pPr>
                      <a:r>
                        <a:rPr lang="ru-RU" sz="1400" kern="0">
                          <a:effectLst/>
                        </a:rPr>
                        <a:t>Кадровые условия реализации Программы</a:t>
                      </a:r>
                      <a:endParaRPr lang="ru-RU" sz="1400" b="1" kern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59" marR="56759" marT="0" marB="0"/>
                </a:tc>
              </a:tr>
              <a:tr h="26344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3.6.</a:t>
                      </a:r>
                      <a:endParaRPr lang="ru-RU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759" marR="56759" marT="0" marB="0"/>
                </a:tc>
                <a:tc>
                  <a:txBody>
                    <a:bodyPr/>
                    <a:lstStyle/>
                    <a:p>
                      <a:pPr marL="584835" algn="just">
                        <a:spcAft>
                          <a:spcPts val="0"/>
                        </a:spcAft>
                        <a:tabLst>
                          <a:tab pos="-53975" algn="l"/>
                          <a:tab pos="810260" algn="l"/>
                        </a:tabLst>
                      </a:pPr>
                      <a:r>
                        <a:rPr lang="ru-RU" sz="1400" kern="0">
                          <a:effectLst/>
                        </a:rPr>
                        <a:t>Режим и распорядок дня</a:t>
                      </a:r>
                      <a:endParaRPr lang="ru-RU" sz="1400" b="1" kern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59" marR="56759" marT="0" marB="0"/>
                </a:tc>
              </a:tr>
              <a:tr h="26344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3.7.</a:t>
                      </a:r>
                      <a:endParaRPr lang="ru-RU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759" marR="56759" marT="0" marB="0"/>
                </a:tc>
                <a:tc>
                  <a:txBody>
                    <a:bodyPr/>
                    <a:lstStyle/>
                    <a:p>
                      <a:pPr marL="584835" algn="just">
                        <a:spcAft>
                          <a:spcPts val="0"/>
                        </a:spcAft>
                        <a:tabLst>
                          <a:tab pos="-53975" algn="l"/>
                          <a:tab pos="810260" algn="l"/>
                        </a:tabLst>
                      </a:pPr>
                      <a:r>
                        <a:rPr lang="ru-RU" sz="1400" kern="0">
                          <a:effectLst/>
                        </a:rPr>
                        <a:t>Учебный план, календарный учебный график</a:t>
                      </a:r>
                      <a:endParaRPr lang="ru-RU" sz="1400" b="1" kern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59" marR="56759" marT="0" marB="0"/>
                </a:tc>
              </a:tr>
              <a:tr h="26344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3.8.</a:t>
                      </a:r>
                      <a:endParaRPr lang="ru-RU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759" marR="56759" marT="0" marB="0"/>
                </a:tc>
                <a:tc>
                  <a:txBody>
                    <a:bodyPr/>
                    <a:lstStyle/>
                    <a:p>
                      <a:pPr marL="584835" algn="just">
                        <a:spcAft>
                          <a:spcPts val="0"/>
                        </a:spcAft>
                        <a:tabLst>
                          <a:tab pos="-53975" algn="l"/>
                          <a:tab pos="810260" algn="l"/>
                        </a:tabLst>
                      </a:pPr>
                      <a:r>
                        <a:rPr lang="ru-RU" sz="1400" kern="0">
                          <a:effectLst/>
                        </a:rPr>
                        <a:t>Календарный план воспитательной работы</a:t>
                      </a:r>
                      <a:endParaRPr lang="ru-RU" sz="1400" b="1" kern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59" marR="56759" marT="0" marB="0"/>
                </a:tc>
              </a:tr>
              <a:tr h="26344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3.9.</a:t>
                      </a:r>
                      <a:endParaRPr lang="ru-RU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759" marR="56759" marT="0" marB="0"/>
                </a:tc>
                <a:tc>
                  <a:txBody>
                    <a:bodyPr/>
                    <a:lstStyle/>
                    <a:p>
                      <a:pPr marL="584835" algn="just">
                        <a:spcAft>
                          <a:spcPts val="0"/>
                        </a:spcAft>
                        <a:tabLst>
                          <a:tab pos="-53975" algn="l"/>
                          <a:tab pos="810260" algn="l"/>
                        </a:tabLst>
                      </a:pPr>
                      <a:r>
                        <a:rPr lang="ru-RU" sz="1400" kern="0">
                          <a:effectLst/>
                        </a:rPr>
                        <a:t>Самосовершенствование </a:t>
                      </a:r>
                      <a:endParaRPr lang="ru-RU" sz="1400" b="1" kern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59" marR="56759" marT="0" marB="0"/>
                </a:tc>
              </a:tr>
              <a:tr h="486759">
                <a:tc gridSpan="2">
                  <a:txBody>
                    <a:bodyPr/>
                    <a:lstStyle/>
                    <a:p>
                      <a:pPr marL="584835" algn="just">
                        <a:spcAft>
                          <a:spcPts val="0"/>
                        </a:spcAft>
                        <a:tabLst>
                          <a:tab pos="-53975" algn="l"/>
                          <a:tab pos="810260" algn="l"/>
                        </a:tabLst>
                      </a:pPr>
                      <a:r>
                        <a:rPr lang="ru-RU" sz="1400" kern="0" dirty="0">
                          <a:effectLst/>
                        </a:rPr>
                        <a:t>Часть, формируемая участниками образовательных отношений</a:t>
                      </a:r>
                      <a:endParaRPr lang="ru-RU" sz="1400" b="1" kern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59" marR="56759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6344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IV</a:t>
                      </a:r>
                      <a:r>
                        <a:rPr lang="ru-RU" sz="1400">
                          <a:effectLst/>
                        </a:rPr>
                        <a:t>.</a:t>
                      </a:r>
                      <a:endParaRPr lang="ru-RU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759" marR="56759" marT="0" marB="0"/>
                </a:tc>
                <a:tc>
                  <a:txBody>
                    <a:bodyPr/>
                    <a:lstStyle/>
                    <a:p>
                      <a:pPr marL="584835" algn="just">
                        <a:spcAft>
                          <a:spcPts val="0"/>
                        </a:spcAft>
                        <a:tabLst>
                          <a:tab pos="-53975" algn="l"/>
                          <a:tab pos="810260" algn="l"/>
                        </a:tabLst>
                      </a:pPr>
                      <a:r>
                        <a:rPr lang="ru-RU" sz="1400" kern="0">
                          <a:effectLst/>
                        </a:rPr>
                        <a:t>Дополнительный раздел</a:t>
                      </a:r>
                      <a:endParaRPr lang="ru-RU" sz="1400" b="1" kern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59" marR="56759" marT="0" marB="0"/>
                </a:tc>
              </a:tr>
              <a:tr h="26344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759" marR="56759" marT="0" marB="0"/>
                </a:tc>
                <a:tc>
                  <a:txBody>
                    <a:bodyPr/>
                    <a:lstStyle/>
                    <a:p>
                      <a:pPr marL="584835" algn="just">
                        <a:spcAft>
                          <a:spcPts val="0"/>
                        </a:spcAft>
                        <a:tabLst>
                          <a:tab pos="-53975" algn="l"/>
                          <a:tab pos="810260" algn="l"/>
                        </a:tabLst>
                      </a:pPr>
                      <a:r>
                        <a:rPr lang="ru-RU" sz="1400" kern="0" dirty="0">
                          <a:effectLst/>
                        </a:rPr>
                        <a:t>Краткая презентация Программы</a:t>
                      </a:r>
                      <a:endParaRPr lang="ru-RU" sz="1400" b="1" kern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759" marR="56759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825838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92097" y="366750"/>
            <a:ext cx="6155055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>
                <a:solidFill>
                  <a:srgbClr val="FF0000"/>
                </a:solidFill>
              </a:rPr>
              <a:t>ФОРМЫ</a:t>
            </a:r>
            <a:r>
              <a:rPr spc="-10" dirty="0">
                <a:solidFill>
                  <a:srgbClr val="FF0000"/>
                </a:solidFill>
              </a:rPr>
              <a:t> </a:t>
            </a:r>
            <a:r>
              <a:rPr spc="-5" dirty="0">
                <a:solidFill>
                  <a:srgbClr val="FF0000"/>
                </a:solidFill>
              </a:rPr>
              <a:t>реализация</a:t>
            </a:r>
            <a:r>
              <a:rPr spc="-15" dirty="0">
                <a:solidFill>
                  <a:srgbClr val="FF0000"/>
                </a:solidFill>
              </a:rPr>
              <a:t> </a:t>
            </a:r>
            <a:r>
              <a:rPr spc="-5" dirty="0">
                <a:solidFill>
                  <a:srgbClr val="FF0000"/>
                </a:solidFill>
              </a:rPr>
              <a:t>новой</a:t>
            </a:r>
            <a:r>
              <a:rPr spc="-10" dirty="0">
                <a:solidFill>
                  <a:srgbClr val="FF0000"/>
                </a:solidFill>
              </a:rPr>
              <a:t> </a:t>
            </a:r>
            <a:r>
              <a:rPr dirty="0">
                <a:solidFill>
                  <a:srgbClr val="FF0000"/>
                </a:solidFill>
              </a:rPr>
              <a:t>ОП </a:t>
            </a:r>
            <a:r>
              <a:rPr spc="-5" dirty="0">
                <a:solidFill>
                  <a:srgbClr val="FF0000"/>
                </a:solidFill>
              </a:rPr>
              <a:t>ДО по </a:t>
            </a:r>
            <a:r>
              <a:rPr dirty="0">
                <a:solidFill>
                  <a:srgbClr val="FF0000"/>
                </a:solidFill>
              </a:rPr>
              <a:t>ФОП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1296720" y="1368539"/>
            <a:ext cx="6562090" cy="25400"/>
            <a:chOff x="1296720" y="1368539"/>
            <a:chExt cx="6562090" cy="25400"/>
          </a:xfrm>
        </p:grpSpPr>
        <p:sp>
          <p:nvSpPr>
            <p:cNvPr id="4" name="object 4"/>
            <p:cNvSpPr/>
            <p:nvPr/>
          </p:nvSpPr>
          <p:spPr>
            <a:xfrm>
              <a:off x="1308239" y="1386725"/>
              <a:ext cx="6550659" cy="0"/>
            </a:xfrm>
            <a:custGeom>
              <a:avLst/>
              <a:gdLst/>
              <a:ahLst/>
              <a:cxnLst/>
              <a:rect l="l" t="t" r="r" b="b"/>
              <a:pathLst>
                <a:path w="6550659">
                  <a:moveTo>
                    <a:pt x="0" y="0"/>
                  </a:moveTo>
                  <a:lnTo>
                    <a:pt x="6550558" y="0"/>
                  </a:lnTo>
                </a:path>
              </a:pathLst>
            </a:custGeom>
            <a:ln w="1404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296720" y="1375562"/>
              <a:ext cx="6550659" cy="0"/>
            </a:xfrm>
            <a:custGeom>
              <a:avLst/>
              <a:gdLst/>
              <a:ahLst/>
              <a:cxnLst/>
              <a:rect l="l" t="t" r="r" b="b"/>
              <a:pathLst>
                <a:path w="6550659">
                  <a:moveTo>
                    <a:pt x="0" y="0"/>
                  </a:moveTo>
                  <a:lnTo>
                    <a:pt x="6550558" y="0"/>
                  </a:lnTo>
                </a:path>
              </a:pathLst>
            </a:custGeom>
            <a:ln w="14046">
              <a:solidFill>
                <a:srgbClr val="00006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3773157" y="1673098"/>
            <a:ext cx="1610360" cy="26034"/>
            <a:chOff x="3773157" y="1673098"/>
            <a:chExt cx="1610360" cy="26034"/>
          </a:xfrm>
        </p:grpSpPr>
        <p:sp>
          <p:nvSpPr>
            <p:cNvPr id="7" name="object 7"/>
            <p:cNvSpPr/>
            <p:nvPr/>
          </p:nvSpPr>
          <p:spPr>
            <a:xfrm>
              <a:off x="3784676" y="1691640"/>
              <a:ext cx="1598930" cy="0"/>
            </a:xfrm>
            <a:custGeom>
              <a:avLst/>
              <a:gdLst/>
              <a:ahLst/>
              <a:cxnLst/>
              <a:rect l="l" t="t" r="r" b="b"/>
              <a:pathLst>
                <a:path w="1598929">
                  <a:moveTo>
                    <a:pt x="0" y="0"/>
                  </a:moveTo>
                  <a:lnTo>
                    <a:pt x="1598764" y="0"/>
                  </a:lnTo>
                </a:path>
              </a:pathLst>
            </a:custGeom>
            <a:ln w="1404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773157" y="1680121"/>
              <a:ext cx="1598930" cy="0"/>
            </a:xfrm>
            <a:custGeom>
              <a:avLst/>
              <a:gdLst/>
              <a:ahLst/>
              <a:cxnLst/>
              <a:rect l="l" t="t" r="r" b="b"/>
              <a:pathLst>
                <a:path w="1598929">
                  <a:moveTo>
                    <a:pt x="0" y="0"/>
                  </a:moveTo>
                  <a:lnTo>
                    <a:pt x="1598764" y="0"/>
                  </a:lnTo>
                </a:path>
              </a:pathLst>
            </a:custGeom>
            <a:ln w="14046">
              <a:solidFill>
                <a:srgbClr val="00006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" name="object 9"/>
          <p:cNvGrpSpPr/>
          <p:nvPr/>
        </p:nvGrpSpPr>
        <p:grpSpPr>
          <a:xfrm>
            <a:off x="2736723" y="3806825"/>
            <a:ext cx="3681729" cy="26034"/>
            <a:chOff x="2736723" y="3806825"/>
            <a:chExt cx="3681729" cy="26034"/>
          </a:xfrm>
        </p:grpSpPr>
        <p:sp>
          <p:nvSpPr>
            <p:cNvPr id="10" name="object 10"/>
            <p:cNvSpPr/>
            <p:nvPr/>
          </p:nvSpPr>
          <p:spPr>
            <a:xfrm>
              <a:off x="2748241" y="3825367"/>
              <a:ext cx="3670300" cy="0"/>
            </a:xfrm>
            <a:custGeom>
              <a:avLst/>
              <a:gdLst/>
              <a:ahLst/>
              <a:cxnLst/>
              <a:rect l="l" t="t" r="r" b="b"/>
              <a:pathLst>
                <a:path w="3670300">
                  <a:moveTo>
                    <a:pt x="0" y="0"/>
                  </a:moveTo>
                  <a:lnTo>
                    <a:pt x="3670198" y="0"/>
                  </a:lnTo>
                </a:path>
              </a:pathLst>
            </a:custGeom>
            <a:ln w="1404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2736723" y="3813848"/>
              <a:ext cx="3670300" cy="0"/>
            </a:xfrm>
            <a:custGeom>
              <a:avLst/>
              <a:gdLst/>
              <a:ahLst/>
              <a:cxnLst/>
              <a:rect l="l" t="t" r="r" b="b"/>
              <a:pathLst>
                <a:path w="3670300">
                  <a:moveTo>
                    <a:pt x="0" y="0"/>
                  </a:moveTo>
                  <a:lnTo>
                    <a:pt x="3670198" y="0"/>
                  </a:lnTo>
                </a:path>
              </a:pathLst>
            </a:custGeom>
            <a:ln w="14046">
              <a:solidFill>
                <a:srgbClr val="00006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617296" y="1087094"/>
            <a:ext cx="7907655" cy="45986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155315" marR="672465" indent="-2476500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solidFill>
                  <a:srgbClr val="000066"/>
                </a:solidFill>
                <a:latin typeface="Times New Roman"/>
                <a:cs typeface="Times New Roman"/>
              </a:rPr>
              <a:t>Образовательная </a:t>
            </a:r>
            <a:r>
              <a:rPr sz="2000" b="1" spc="-5" dirty="0">
                <a:solidFill>
                  <a:srgbClr val="000066"/>
                </a:solidFill>
                <a:latin typeface="Times New Roman"/>
                <a:cs typeface="Times New Roman"/>
              </a:rPr>
              <a:t>деятельность</a:t>
            </a:r>
            <a:r>
              <a:rPr sz="2000" b="1" dirty="0">
                <a:solidFill>
                  <a:srgbClr val="000066"/>
                </a:solidFill>
                <a:latin typeface="Times New Roman"/>
                <a:cs typeface="Times New Roman"/>
              </a:rPr>
              <a:t> в ДОО</a:t>
            </a:r>
            <a:r>
              <a:rPr sz="2000" b="1" spc="10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2000" b="1" dirty="0">
                <a:solidFill>
                  <a:srgbClr val="000066"/>
                </a:solidFill>
                <a:latin typeface="Times New Roman"/>
                <a:cs typeface="Times New Roman"/>
              </a:rPr>
              <a:t>включает</a:t>
            </a:r>
            <a:r>
              <a:rPr sz="2000" b="1" spc="-5" dirty="0">
                <a:solidFill>
                  <a:srgbClr val="000066"/>
                </a:solidFill>
                <a:latin typeface="Times New Roman"/>
                <a:cs typeface="Times New Roman"/>
              </a:rPr>
              <a:t> четыре </a:t>
            </a:r>
            <a:r>
              <a:rPr sz="2000" b="1" spc="-484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2000" b="1" spc="-5" dirty="0">
                <a:solidFill>
                  <a:srgbClr val="000066"/>
                </a:solidFill>
                <a:latin typeface="Times New Roman"/>
                <a:cs typeface="Times New Roman"/>
              </a:rPr>
              <a:t>направления:</a:t>
            </a:r>
            <a:endParaRPr sz="2000">
              <a:latin typeface="Times New Roman"/>
              <a:cs typeface="Times New Roman"/>
            </a:endParaRPr>
          </a:p>
          <a:p>
            <a:pPr marL="12700" marR="5715">
              <a:lnSpc>
                <a:spcPct val="100000"/>
              </a:lnSpc>
              <a:buChar char="-"/>
              <a:tabLst>
                <a:tab pos="244475" algn="l"/>
                <a:tab pos="245110" algn="l"/>
                <a:tab pos="814069" algn="l"/>
                <a:tab pos="1897380" algn="l"/>
                <a:tab pos="3041650" algn="l"/>
                <a:tab pos="3309620" algn="l"/>
                <a:tab pos="4435475" algn="l"/>
                <a:tab pos="5947410" algn="l"/>
                <a:tab pos="7259320" algn="l"/>
              </a:tabLst>
            </a:pPr>
            <a:r>
              <a:rPr sz="2000" dirty="0">
                <a:solidFill>
                  <a:srgbClr val="000066"/>
                </a:solidFill>
                <a:latin typeface="Times New Roman"/>
                <a:cs typeface="Times New Roman"/>
              </a:rPr>
              <a:t>ОД,	</a:t>
            </a:r>
            <a:r>
              <a:rPr sz="2000" spc="-5" dirty="0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sz="2000" spc="5" dirty="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sz="2000" spc="-5" dirty="0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sz="2000" spc="5" dirty="0">
                <a:solidFill>
                  <a:srgbClr val="000066"/>
                </a:solidFill>
                <a:latin typeface="Times New Roman"/>
                <a:cs typeface="Times New Roman"/>
              </a:rPr>
              <a:t>ору</a:t>
            </a:r>
            <a:r>
              <a:rPr sz="2000" dirty="0">
                <a:solidFill>
                  <a:srgbClr val="000066"/>
                </a:solidFill>
                <a:latin typeface="Times New Roman"/>
                <a:cs typeface="Times New Roman"/>
              </a:rPr>
              <a:t>ю	</a:t>
            </a:r>
            <a:r>
              <a:rPr sz="2000" spc="-5" dirty="0">
                <a:solidFill>
                  <a:srgbClr val="000066"/>
                </a:solidFill>
                <a:latin typeface="Times New Roman"/>
                <a:cs typeface="Times New Roman"/>
              </a:rPr>
              <a:t>пр</a:t>
            </a:r>
            <a:r>
              <a:rPr sz="2000" spc="5" dirty="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sz="2000" dirty="0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sz="2000" spc="5" dirty="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sz="2000" dirty="0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sz="2000" spc="-5" dirty="0">
                <a:solidFill>
                  <a:srgbClr val="000066"/>
                </a:solidFill>
                <a:latin typeface="Times New Roman"/>
                <a:cs typeface="Times New Roman"/>
              </a:rPr>
              <a:t>я</a:t>
            </a:r>
            <a:r>
              <a:rPr sz="2000" dirty="0">
                <a:solidFill>
                  <a:srgbClr val="000066"/>
                </a:solidFill>
                <a:latin typeface="Times New Roman"/>
                <a:cs typeface="Times New Roman"/>
              </a:rPr>
              <a:t>т	в	</a:t>
            </a:r>
            <a:r>
              <a:rPr sz="2000" spc="-5" dirty="0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sz="2000" spc="5" dirty="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sz="2000" dirty="0">
                <a:solidFill>
                  <a:srgbClr val="000066"/>
                </a:solidFill>
                <a:latin typeface="Times New Roman"/>
                <a:cs typeface="Times New Roman"/>
              </a:rPr>
              <a:t>оцессе	о</a:t>
            </a:r>
            <a:r>
              <a:rPr sz="2000" spc="5" dirty="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sz="2000" spc="-5" dirty="0">
                <a:solidFill>
                  <a:srgbClr val="000066"/>
                </a:solidFill>
                <a:latin typeface="Times New Roman"/>
                <a:cs typeface="Times New Roman"/>
              </a:rPr>
              <a:t>г</a:t>
            </a:r>
            <a:r>
              <a:rPr sz="2000" spc="-10" dirty="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sz="2000" spc="-5" dirty="0">
                <a:solidFill>
                  <a:srgbClr val="000066"/>
                </a:solidFill>
                <a:latin typeface="Times New Roman"/>
                <a:cs typeface="Times New Roman"/>
              </a:rPr>
              <a:t>низ</a:t>
            </a:r>
            <a:r>
              <a:rPr sz="2000" dirty="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sz="2000" spc="-5" dirty="0">
                <a:solidFill>
                  <a:srgbClr val="000066"/>
                </a:solidFill>
                <a:latin typeface="Times New Roman"/>
                <a:cs typeface="Times New Roman"/>
              </a:rPr>
              <a:t>ци</a:t>
            </a:r>
            <a:r>
              <a:rPr sz="2000" dirty="0">
                <a:solidFill>
                  <a:srgbClr val="000066"/>
                </a:solidFill>
                <a:latin typeface="Times New Roman"/>
                <a:cs typeface="Times New Roman"/>
              </a:rPr>
              <a:t>и	различ</a:t>
            </a:r>
            <a:r>
              <a:rPr sz="2000" spc="-15" dirty="0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sz="2000" dirty="0">
                <a:solidFill>
                  <a:srgbClr val="000066"/>
                </a:solidFill>
                <a:latin typeface="Times New Roman"/>
                <a:cs typeface="Times New Roman"/>
              </a:rPr>
              <a:t>ых	в</a:t>
            </a:r>
            <a:r>
              <a:rPr sz="2000" spc="-5" dirty="0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sz="2000" dirty="0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sz="2000" spc="5" dirty="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sz="2000" dirty="0">
                <a:solidFill>
                  <a:srgbClr val="000066"/>
                </a:solidFill>
                <a:latin typeface="Times New Roman"/>
                <a:cs typeface="Times New Roman"/>
              </a:rPr>
              <a:t>в  </a:t>
            </a:r>
            <a:r>
              <a:rPr sz="2000" spc="-5" dirty="0">
                <a:solidFill>
                  <a:srgbClr val="000066"/>
                </a:solidFill>
                <a:latin typeface="Times New Roman"/>
                <a:cs typeface="Times New Roman"/>
              </a:rPr>
              <a:t>детской</a:t>
            </a:r>
            <a:r>
              <a:rPr sz="2000" spc="-10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000066"/>
                </a:solidFill>
                <a:latin typeface="Times New Roman"/>
                <a:cs typeface="Times New Roman"/>
              </a:rPr>
              <a:t>деятельности;</a:t>
            </a:r>
            <a:endParaRPr sz="2000">
              <a:latin typeface="Times New Roman"/>
              <a:cs typeface="Times New Roman"/>
            </a:endParaRPr>
          </a:p>
          <a:p>
            <a:pPr marL="160655" indent="-148590">
              <a:lnSpc>
                <a:spcPct val="100000"/>
              </a:lnSpc>
              <a:buChar char="-"/>
              <a:tabLst>
                <a:tab pos="161290" algn="l"/>
              </a:tabLst>
            </a:pPr>
            <a:r>
              <a:rPr sz="2000" dirty="0">
                <a:solidFill>
                  <a:srgbClr val="000066"/>
                </a:solidFill>
                <a:latin typeface="Times New Roman"/>
                <a:cs typeface="Times New Roman"/>
              </a:rPr>
              <a:t>ОД,</a:t>
            </a:r>
            <a:r>
              <a:rPr sz="2000" spc="5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000066"/>
                </a:solidFill>
                <a:latin typeface="Times New Roman"/>
                <a:cs typeface="Times New Roman"/>
              </a:rPr>
              <a:t>которую</a:t>
            </a:r>
            <a:r>
              <a:rPr sz="2000" spc="10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000066"/>
                </a:solidFill>
                <a:latin typeface="Times New Roman"/>
                <a:cs typeface="Times New Roman"/>
              </a:rPr>
              <a:t>проводят</a:t>
            </a:r>
            <a:r>
              <a:rPr sz="2000" spc="5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000066"/>
                </a:solidFill>
                <a:latin typeface="Times New Roman"/>
                <a:cs typeface="Times New Roman"/>
              </a:rPr>
              <a:t>в ходе </a:t>
            </a:r>
            <a:r>
              <a:rPr sz="2000" spc="-5" dirty="0">
                <a:solidFill>
                  <a:srgbClr val="000066"/>
                </a:solidFill>
                <a:latin typeface="Times New Roman"/>
                <a:cs typeface="Times New Roman"/>
              </a:rPr>
              <a:t>режимных</a:t>
            </a:r>
            <a:r>
              <a:rPr sz="2000" spc="5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000066"/>
                </a:solidFill>
                <a:latin typeface="Times New Roman"/>
                <a:cs typeface="Times New Roman"/>
              </a:rPr>
              <a:t>процессов;</a:t>
            </a:r>
            <a:endParaRPr sz="2000">
              <a:latin typeface="Times New Roman"/>
              <a:cs typeface="Times New Roman"/>
            </a:endParaRPr>
          </a:p>
          <a:p>
            <a:pPr marL="160655" indent="-148590">
              <a:lnSpc>
                <a:spcPct val="100000"/>
              </a:lnSpc>
              <a:buChar char="-"/>
              <a:tabLst>
                <a:tab pos="161290" algn="l"/>
              </a:tabLst>
            </a:pPr>
            <a:r>
              <a:rPr sz="2000" dirty="0">
                <a:solidFill>
                  <a:srgbClr val="000066"/>
                </a:solidFill>
                <a:latin typeface="Times New Roman"/>
                <a:cs typeface="Times New Roman"/>
              </a:rPr>
              <a:t>самостоятельную</a:t>
            </a:r>
            <a:r>
              <a:rPr sz="2000" spc="-5" dirty="0">
                <a:solidFill>
                  <a:srgbClr val="000066"/>
                </a:solidFill>
                <a:latin typeface="Times New Roman"/>
                <a:cs typeface="Times New Roman"/>
              </a:rPr>
              <a:t> деятельность детей;</a:t>
            </a:r>
            <a:endParaRPr sz="2000"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  <a:tabLst>
                <a:tab pos="2012314" algn="l"/>
                <a:tab pos="2310765" algn="l"/>
                <a:tab pos="3412490" algn="l"/>
                <a:tab pos="4199255" algn="l"/>
                <a:tab pos="4648200" algn="l"/>
                <a:tab pos="6069330" algn="l"/>
              </a:tabLst>
            </a:pPr>
            <a:r>
              <a:rPr sz="3000" baseline="4166" dirty="0">
                <a:solidFill>
                  <a:srgbClr val="000066"/>
                </a:solidFill>
                <a:latin typeface="Times New Roman"/>
                <a:cs typeface="Times New Roman"/>
              </a:rPr>
              <a:t>-</a:t>
            </a:r>
            <a:r>
              <a:rPr sz="2000" spc="-5" dirty="0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sz="2000" spc="5" dirty="0">
                <a:solidFill>
                  <a:srgbClr val="000066"/>
                </a:solidFill>
                <a:latin typeface="Times New Roman"/>
                <a:cs typeface="Times New Roman"/>
              </a:rPr>
              <a:t>з</a:t>
            </a:r>
            <a:r>
              <a:rPr sz="2000" spc="-10" dirty="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sz="2000" spc="-5" dirty="0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sz="2000" spc="10" dirty="0">
                <a:solidFill>
                  <a:srgbClr val="000066"/>
                </a:solidFill>
                <a:latin typeface="Times New Roman"/>
                <a:cs typeface="Times New Roman"/>
              </a:rPr>
              <a:t>м</a:t>
            </a:r>
            <a:r>
              <a:rPr sz="2000" dirty="0">
                <a:solidFill>
                  <a:srgbClr val="000066"/>
                </a:solidFill>
                <a:latin typeface="Times New Roman"/>
                <a:cs typeface="Times New Roman"/>
              </a:rPr>
              <a:t>оде</a:t>
            </a:r>
            <a:r>
              <a:rPr sz="2000" spc="-5" dirty="0">
                <a:solidFill>
                  <a:srgbClr val="000066"/>
                </a:solidFill>
                <a:latin typeface="Times New Roman"/>
                <a:cs typeface="Times New Roman"/>
              </a:rPr>
              <a:t>й</a:t>
            </a:r>
            <a:r>
              <a:rPr sz="2000" dirty="0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sz="2000" spc="-5" dirty="0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sz="2000" dirty="0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sz="2000" spc="-5" dirty="0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sz="2000" dirty="0">
                <a:solidFill>
                  <a:srgbClr val="000066"/>
                </a:solidFill>
                <a:latin typeface="Times New Roman"/>
                <a:cs typeface="Times New Roman"/>
              </a:rPr>
              <a:t>е	с	с</a:t>
            </a:r>
            <a:r>
              <a:rPr sz="2000" spc="-10" dirty="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sz="2000" spc="10" dirty="0">
                <a:solidFill>
                  <a:srgbClr val="000066"/>
                </a:solidFill>
                <a:latin typeface="Times New Roman"/>
                <a:cs typeface="Times New Roman"/>
              </a:rPr>
              <a:t>м</a:t>
            </a:r>
            <a:r>
              <a:rPr sz="2000" spc="-5" dirty="0">
                <a:solidFill>
                  <a:srgbClr val="000066"/>
                </a:solidFill>
                <a:latin typeface="Times New Roman"/>
                <a:cs typeface="Times New Roman"/>
              </a:rPr>
              <a:t>ья</a:t>
            </a:r>
            <a:r>
              <a:rPr sz="2000" dirty="0">
                <a:solidFill>
                  <a:srgbClr val="000066"/>
                </a:solidFill>
                <a:latin typeface="Times New Roman"/>
                <a:cs typeface="Times New Roman"/>
              </a:rPr>
              <a:t>ми	дет</a:t>
            </a:r>
            <a:r>
              <a:rPr sz="2000" spc="-10" dirty="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sz="2000" dirty="0">
                <a:solidFill>
                  <a:srgbClr val="000066"/>
                </a:solidFill>
                <a:latin typeface="Times New Roman"/>
                <a:cs typeface="Times New Roman"/>
              </a:rPr>
              <a:t>й	</a:t>
            </a:r>
            <a:r>
              <a:rPr sz="2000" spc="-5" dirty="0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sz="2000" dirty="0">
                <a:solidFill>
                  <a:srgbClr val="000066"/>
                </a:solidFill>
                <a:latin typeface="Times New Roman"/>
                <a:cs typeface="Times New Roman"/>
              </a:rPr>
              <a:t>о	</a:t>
            </a:r>
            <a:r>
              <a:rPr sz="2000" spc="5" dirty="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sz="2000" spc="-10" dirty="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sz="2000" dirty="0">
                <a:solidFill>
                  <a:srgbClr val="000066"/>
                </a:solidFill>
                <a:latin typeface="Times New Roman"/>
                <a:cs typeface="Times New Roman"/>
              </a:rPr>
              <a:t>ал</a:t>
            </a:r>
            <a:r>
              <a:rPr sz="2000" spc="-15" dirty="0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sz="2000" spc="5" dirty="0">
                <a:solidFill>
                  <a:srgbClr val="000066"/>
                </a:solidFill>
                <a:latin typeface="Times New Roman"/>
                <a:cs typeface="Times New Roman"/>
              </a:rPr>
              <a:t>з</a:t>
            </a:r>
            <a:r>
              <a:rPr sz="2000" spc="-10" dirty="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sz="2000" spc="-5" dirty="0">
                <a:solidFill>
                  <a:srgbClr val="000066"/>
                </a:solidFill>
                <a:latin typeface="Times New Roman"/>
                <a:cs typeface="Times New Roman"/>
              </a:rPr>
              <a:t>ци</a:t>
            </a:r>
            <a:r>
              <a:rPr sz="2000" dirty="0">
                <a:solidFill>
                  <a:srgbClr val="000066"/>
                </a:solidFill>
                <a:latin typeface="Times New Roman"/>
                <a:cs typeface="Times New Roman"/>
              </a:rPr>
              <a:t>и	</a:t>
            </a:r>
            <a:r>
              <a:rPr sz="2000" spc="5" dirty="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sz="2000" dirty="0">
                <a:solidFill>
                  <a:srgbClr val="000066"/>
                </a:solidFill>
                <a:latin typeface="Times New Roman"/>
                <a:cs typeface="Times New Roman"/>
              </a:rPr>
              <a:t>браз</a:t>
            </a:r>
            <a:r>
              <a:rPr sz="2000" spc="5" dirty="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sz="2000" dirty="0">
                <a:solidFill>
                  <a:srgbClr val="000066"/>
                </a:solidFill>
                <a:latin typeface="Times New Roman"/>
                <a:cs typeface="Times New Roman"/>
              </a:rPr>
              <a:t>ва</a:t>
            </a:r>
            <a:r>
              <a:rPr sz="2000" spc="-5" dirty="0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sz="2000" dirty="0">
                <a:solidFill>
                  <a:srgbClr val="000066"/>
                </a:solidFill>
                <a:latin typeface="Times New Roman"/>
                <a:cs typeface="Times New Roman"/>
              </a:rPr>
              <a:t>ел</a:t>
            </a:r>
            <a:r>
              <a:rPr sz="2000" spc="-5" dirty="0">
                <a:solidFill>
                  <a:srgbClr val="000066"/>
                </a:solidFill>
                <a:latin typeface="Times New Roman"/>
                <a:cs typeface="Times New Roman"/>
              </a:rPr>
              <a:t>ьн</a:t>
            </a:r>
            <a:r>
              <a:rPr sz="2000" spc="5" dirty="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sz="2000" dirty="0">
                <a:solidFill>
                  <a:srgbClr val="000066"/>
                </a:solidFill>
                <a:latin typeface="Times New Roman"/>
                <a:cs typeface="Times New Roman"/>
              </a:rPr>
              <a:t>й  программы</a:t>
            </a:r>
            <a:r>
              <a:rPr sz="2000" spc="-5" dirty="0">
                <a:solidFill>
                  <a:srgbClr val="000066"/>
                </a:solidFill>
                <a:latin typeface="Times New Roman"/>
                <a:cs typeface="Times New Roman"/>
              </a:rPr>
              <a:t> ДО</a:t>
            </a:r>
            <a:endParaRPr sz="2000">
              <a:latin typeface="Times New Roman"/>
              <a:cs typeface="Times New Roman"/>
            </a:endParaRPr>
          </a:p>
          <a:p>
            <a:pPr marL="2118995">
              <a:lnSpc>
                <a:spcPct val="100000"/>
              </a:lnSpc>
            </a:pPr>
            <a:r>
              <a:rPr sz="2000" b="1" spc="-5" dirty="0">
                <a:solidFill>
                  <a:srgbClr val="000066"/>
                </a:solidFill>
                <a:latin typeface="Times New Roman"/>
                <a:cs typeface="Times New Roman"/>
              </a:rPr>
              <a:t>Основные</a:t>
            </a:r>
            <a:r>
              <a:rPr sz="2000" b="1" spc="-15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2000" b="1" dirty="0">
                <a:solidFill>
                  <a:srgbClr val="000066"/>
                </a:solidFill>
                <a:latin typeface="Times New Roman"/>
                <a:cs typeface="Times New Roman"/>
              </a:rPr>
              <a:t>направления</a:t>
            </a:r>
            <a:r>
              <a:rPr sz="2000" b="1" spc="-15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2000" b="1" dirty="0">
                <a:solidFill>
                  <a:srgbClr val="000066"/>
                </a:solidFill>
                <a:latin typeface="Times New Roman"/>
                <a:cs typeface="Times New Roman"/>
              </a:rPr>
              <a:t>работы</a:t>
            </a:r>
            <a:endParaRPr sz="2000">
              <a:latin typeface="Times New Roman"/>
              <a:cs typeface="Times New Roman"/>
            </a:endParaRPr>
          </a:p>
          <a:p>
            <a:pPr marL="160655" indent="-148590">
              <a:lnSpc>
                <a:spcPts val="2400"/>
              </a:lnSpc>
              <a:buChar char="-"/>
              <a:tabLst>
                <a:tab pos="161290" algn="l"/>
              </a:tabLst>
            </a:pPr>
            <a:r>
              <a:rPr sz="2000" spc="-5" dirty="0">
                <a:solidFill>
                  <a:srgbClr val="000066"/>
                </a:solidFill>
                <a:latin typeface="Times New Roman"/>
                <a:cs typeface="Times New Roman"/>
              </a:rPr>
              <a:t>реализации</a:t>
            </a:r>
            <a:r>
              <a:rPr sz="2000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000066"/>
                </a:solidFill>
                <a:latin typeface="Times New Roman"/>
                <a:cs typeface="Times New Roman"/>
              </a:rPr>
              <a:t>обновленной </a:t>
            </a:r>
            <a:r>
              <a:rPr sz="2000" dirty="0">
                <a:solidFill>
                  <a:srgbClr val="000066"/>
                </a:solidFill>
                <a:latin typeface="Times New Roman"/>
                <a:cs typeface="Times New Roman"/>
              </a:rPr>
              <a:t>ОП</a:t>
            </a:r>
            <a:r>
              <a:rPr sz="2000" spc="10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000066"/>
                </a:solidFill>
                <a:latin typeface="Times New Roman"/>
                <a:cs typeface="Times New Roman"/>
              </a:rPr>
              <a:t>ДО </a:t>
            </a:r>
            <a:r>
              <a:rPr sz="2000" spc="-5" dirty="0">
                <a:solidFill>
                  <a:srgbClr val="000066"/>
                </a:solidFill>
                <a:latin typeface="Times New Roman"/>
                <a:cs typeface="Times New Roman"/>
              </a:rPr>
              <a:t>по</a:t>
            </a:r>
            <a:r>
              <a:rPr sz="2000" spc="20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000066"/>
                </a:solidFill>
                <a:latin typeface="Times New Roman"/>
                <a:cs typeface="Times New Roman"/>
              </a:rPr>
              <a:t>ФОП</a:t>
            </a:r>
            <a:r>
              <a:rPr sz="2000" spc="10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000066"/>
                </a:solidFill>
                <a:latin typeface="Times New Roman"/>
                <a:cs typeface="Times New Roman"/>
              </a:rPr>
              <a:t>ДО;</a:t>
            </a:r>
            <a:endParaRPr sz="2000">
              <a:latin typeface="Times New Roman"/>
              <a:cs typeface="Times New Roman"/>
            </a:endParaRPr>
          </a:p>
          <a:p>
            <a:pPr marL="12700" marR="6985">
              <a:lnSpc>
                <a:spcPct val="100000"/>
              </a:lnSpc>
              <a:buChar char="-"/>
              <a:tabLst>
                <a:tab pos="212090" algn="l"/>
              </a:tabLst>
            </a:pPr>
            <a:r>
              <a:rPr sz="2000" spc="-5" dirty="0">
                <a:solidFill>
                  <a:srgbClr val="000066"/>
                </a:solidFill>
                <a:latin typeface="Times New Roman"/>
                <a:cs typeface="Times New Roman"/>
              </a:rPr>
              <a:t>планирование</a:t>
            </a:r>
            <a:r>
              <a:rPr sz="2000" spc="390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000066"/>
                </a:solidFill>
                <a:latin typeface="Times New Roman"/>
                <a:cs typeface="Times New Roman"/>
              </a:rPr>
              <a:t>работы</a:t>
            </a:r>
            <a:r>
              <a:rPr sz="2000" spc="385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sz="2000" spc="400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000066"/>
                </a:solidFill>
                <a:latin typeface="Times New Roman"/>
                <a:cs typeface="Times New Roman"/>
              </a:rPr>
              <a:t>детьми</a:t>
            </a:r>
            <a:r>
              <a:rPr sz="2000" spc="395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sz="2000" spc="390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000066"/>
                </a:solidFill>
                <a:latin typeface="Times New Roman"/>
                <a:cs typeface="Times New Roman"/>
              </a:rPr>
              <a:t>семьями</a:t>
            </a:r>
            <a:r>
              <a:rPr sz="2000" spc="390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000066"/>
                </a:solidFill>
                <a:latin typeface="Times New Roman"/>
                <a:cs typeface="Times New Roman"/>
              </a:rPr>
              <a:t>группы</a:t>
            </a:r>
            <a:r>
              <a:rPr sz="2000" spc="390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000066"/>
                </a:solidFill>
                <a:latin typeface="Times New Roman"/>
                <a:cs typeface="Times New Roman"/>
              </a:rPr>
              <a:t>риска</a:t>
            </a:r>
            <a:r>
              <a:rPr sz="2000" spc="390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000066"/>
                </a:solidFill>
                <a:latin typeface="Times New Roman"/>
                <a:cs typeface="Times New Roman"/>
              </a:rPr>
              <a:t>социально </a:t>
            </a:r>
            <a:r>
              <a:rPr sz="2000" spc="-484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000066"/>
                </a:solidFill>
                <a:latin typeface="Times New Roman"/>
                <a:cs typeface="Times New Roman"/>
              </a:rPr>
              <a:t>опасного</a:t>
            </a:r>
            <a:r>
              <a:rPr sz="2000" spc="10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000066"/>
                </a:solidFill>
                <a:latin typeface="Times New Roman"/>
                <a:cs typeface="Times New Roman"/>
              </a:rPr>
              <a:t>положения</a:t>
            </a:r>
            <a:r>
              <a:rPr sz="2000" spc="5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000066"/>
                </a:solidFill>
                <a:latin typeface="Times New Roman"/>
                <a:cs typeface="Times New Roman"/>
              </a:rPr>
              <a:t>(СОП);</a:t>
            </a:r>
            <a:endParaRPr sz="2000">
              <a:latin typeface="Times New Roman"/>
              <a:cs typeface="Times New Roman"/>
            </a:endParaRPr>
          </a:p>
          <a:p>
            <a:pPr marL="12700" marR="5715">
              <a:lnSpc>
                <a:spcPct val="100000"/>
              </a:lnSpc>
              <a:spcBef>
                <a:spcPts val="10"/>
              </a:spcBef>
              <a:buChar char="-"/>
              <a:tabLst>
                <a:tab pos="409575" algn="l"/>
                <a:tab pos="410209" algn="l"/>
                <a:tab pos="1938020" algn="l"/>
                <a:tab pos="3479165" algn="l"/>
                <a:tab pos="5035550" algn="l"/>
                <a:tab pos="5482590" algn="l"/>
                <a:tab pos="7271384" algn="l"/>
              </a:tabLst>
            </a:pPr>
            <a:r>
              <a:rPr sz="2000" dirty="0">
                <a:solidFill>
                  <a:srgbClr val="000066"/>
                </a:solidFill>
                <a:latin typeface="Times New Roman"/>
                <a:cs typeface="Times New Roman"/>
              </a:rPr>
              <a:t>реал</a:t>
            </a:r>
            <a:r>
              <a:rPr sz="2000" spc="-15" dirty="0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sz="2000" spc="5" dirty="0">
                <a:solidFill>
                  <a:srgbClr val="000066"/>
                </a:solidFill>
                <a:latin typeface="Times New Roman"/>
                <a:cs typeface="Times New Roman"/>
              </a:rPr>
              <a:t>з</a:t>
            </a:r>
            <a:r>
              <a:rPr sz="2000" dirty="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sz="2000" spc="-15" dirty="0">
                <a:solidFill>
                  <a:srgbClr val="000066"/>
                </a:solidFill>
                <a:latin typeface="Times New Roman"/>
                <a:cs typeface="Times New Roman"/>
              </a:rPr>
              <a:t>ц</a:t>
            </a:r>
            <a:r>
              <a:rPr sz="2000" spc="-5" dirty="0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sz="2000" dirty="0">
                <a:solidFill>
                  <a:srgbClr val="000066"/>
                </a:solidFill>
                <a:latin typeface="Times New Roman"/>
                <a:cs typeface="Times New Roman"/>
              </a:rPr>
              <a:t>я	</a:t>
            </a:r>
            <a:r>
              <a:rPr sz="2000" spc="-5" dirty="0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sz="2000" spc="5" dirty="0">
                <a:solidFill>
                  <a:srgbClr val="000066"/>
                </a:solidFill>
                <a:latin typeface="Times New Roman"/>
                <a:cs typeface="Times New Roman"/>
              </a:rPr>
              <a:t>ро</a:t>
            </a:r>
            <a:r>
              <a:rPr sz="2000" spc="-15" dirty="0">
                <a:solidFill>
                  <a:srgbClr val="000066"/>
                </a:solidFill>
                <a:latin typeface="Times New Roman"/>
                <a:cs typeface="Times New Roman"/>
              </a:rPr>
              <a:t>г</a:t>
            </a:r>
            <a:r>
              <a:rPr sz="2000" spc="5" dirty="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sz="2000" dirty="0">
                <a:solidFill>
                  <a:srgbClr val="000066"/>
                </a:solidFill>
                <a:latin typeface="Times New Roman"/>
                <a:cs typeface="Times New Roman"/>
              </a:rPr>
              <a:t>аммы	в</a:t>
            </a:r>
            <a:r>
              <a:rPr sz="2000" spc="5" dirty="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sz="2000" dirty="0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sz="2000" spc="-15" dirty="0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sz="2000" spc="-5" dirty="0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sz="2000" dirty="0">
                <a:solidFill>
                  <a:srgbClr val="000066"/>
                </a:solidFill>
                <a:latin typeface="Times New Roman"/>
                <a:cs typeface="Times New Roman"/>
              </a:rPr>
              <a:t>та</a:t>
            </a:r>
            <a:r>
              <a:rPr sz="2000" spc="-15" dirty="0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sz="2000" spc="-5" dirty="0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sz="2000" dirty="0">
                <a:solidFill>
                  <a:srgbClr val="000066"/>
                </a:solidFill>
                <a:latin typeface="Times New Roman"/>
                <a:cs typeface="Times New Roman"/>
              </a:rPr>
              <a:t>я	и	</a:t>
            </a:r>
            <a:r>
              <a:rPr sz="2000" spc="5" dirty="0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sz="2000" spc="-10" dirty="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sz="2000" dirty="0">
                <a:solidFill>
                  <a:srgbClr val="000066"/>
                </a:solidFill>
                <a:latin typeface="Times New Roman"/>
                <a:cs typeface="Times New Roman"/>
              </a:rPr>
              <a:t>ле</a:t>
            </a:r>
            <a:r>
              <a:rPr sz="2000" spc="-5" dirty="0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sz="2000" dirty="0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sz="2000" spc="-10" dirty="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sz="2000" spc="5" dirty="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sz="2000" spc="-5" dirty="0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sz="2000" spc="5" dirty="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sz="2000" spc="-15" dirty="0">
                <a:solidFill>
                  <a:srgbClr val="000066"/>
                </a:solidFill>
                <a:latin typeface="Times New Roman"/>
                <a:cs typeface="Times New Roman"/>
              </a:rPr>
              <a:t>г</a:t>
            </a:r>
            <a:r>
              <a:rPr sz="2000" dirty="0">
                <a:solidFill>
                  <a:srgbClr val="000066"/>
                </a:solidFill>
                <a:latin typeface="Times New Roman"/>
                <a:cs typeface="Times New Roman"/>
              </a:rPr>
              <a:t>о	</a:t>
            </a:r>
            <a:r>
              <a:rPr sz="2000" spc="-15" dirty="0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sz="2000" dirty="0">
                <a:solidFill>
                  <a:srgbClr val="000066"/>
                </a:solidFill>
                <a:latin typeface="Times New Roman"/>
                <a:cs typeface="Times New Roman"/>
              </a:rPr>
              <a:t>ла</a:t>
            </a:r>
            <a:r>
              <a:rPr sz="2000" spc="-15" dirty="0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sz="2000" dirty="0">
                <a:solidFill>
                  <a:srgbClr val="000066"/>
                </a:solidFill>
                <a:latin typeface="Times New Roman"/>
                <a:cs typeface="Times New Roman"/>
              </a:rPr>
              <a:t>а  </a:t>
            </a:r>
            <a:r>
              <a:rPr sz="2000" spc="-5" dirty="0">
                <a:solidFill>
                  <a:srgbClr val="000066"/>
                </a:solidFill>
                <a:latin typeface="Times New Roman"/>
                <a:cs typeface="Times New Roman"/>
              </a:rPr>
              <a:t>воспитательной</a:t>
            </a:r>
            <a:r>
              <a:rPr sz="2000" spc="-10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000066"/>
                </a:solidFill>
                <a:latin typeface="Times New Roman"/>
                <a:cs typeface="Times New Roman"/>
              </a:rPr>
              <a:t>работы;</a:t>
            </a:r>
            <a:endParaRPr sz="2000">
              <a:latin typeface="Times New Roman"/>
              <a:cs typeface="Times New Roman"/>
            </a:endParaRPr>
          </a:p>
          <a:p>
            <a:pPr marL="160655" indent="-148590">
              <a:lnSpc>
                <a:spcPct val="100000"/>
              </a:lnSpc>
              <a:buChar char="-"/>
              <a:tabLst>
                <a:tab pos="161290" algn="l"/>
              </a:tabLst>
            </a:pPr>
            <a:r>
              <a:rPr sz="2000" spc="-5" dirty="0">
                <a:solidFill>
                  <a:srgbClr val="000066"/>
                </a:solidFill>
                <a:latin typeface="Times New Roman"/>
                <a:cs typeface="Times New Roman"/>
              </a:rPr>
              <a:t>организация</a:t>
            </a:r>
            <a:r>
              <a:rPr sz="2000" spc="5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000066"/>
                </a:solidFill>
                <a:latin typeface="Times New Roman"/>
                <a:cs typeface="Times New Roman"/>
              </a:rPr>
              <a:t>методической</a:t>
            </a:r>
            <a:r>
              <a:rPr sz="2000" dirty="0">
                <a:solidFill>
                  <a:srgbClr val="000066"/>
                </a:solidFill>
                <a:latin typeface="Times New Roman"/>
                <a:cs typeface="Times New Roman"/>
              </a:rPr>
              <a:t> поддержки</a:t>
            </a:r>
            <a:r>
              <a:rPr sz="2000" spc="-5" dirty="0">
                <a:solidFill>
                  <a:srgbClr val="000066"/>
                </a:solidFill>
                <a:latin typeface="Times New Roman"/>
                <a:cs typeface="Times New Roman"/>
              </a:rPr>
              <a:t> педагогов.</a:t>
            </a:r>
            <a:endParaRPr sz="200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59177" y="294741"/>
            <a:ext cx="4824730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-15" dirty="0" smtClean="0">
                <a:solidFill>
                  <a:srgbClr val="FF0000"/>
                </a:solidFill>
              </a:rPr>
              <a:t> </a:t>
            </a:r>
            <a:r>
              <a:rPr sz="2800" spc="-5" dirty="0">
                <a:solidFill>
                  <a:srgbClr val="FF0000"/>
                </a:solidFill>
              </a:rPr>
              <a:t>Новый</a:t>
            </a:r>
            <a:r>
              <a:rPr sz="2800" spc="-25" dirty="0">
                <a:solidFill>
                  <a:srgbClr val="FF0000"/>
                </a:solidFill>
              </a:rPr>
              <a:t> </a:t>
            </a:r>
            <a:r>
              <a:rPr sz="2800" spc="-5" dirty="0">
                <a:solidFill>
                  <a:srgbClr val="FF0000"/>
                </a:solidFill>
              </a:rPr>
              <a:t>порядок</a:t>
            </a:r>
            <a:r>
              <a:rPr sz="2800" spc="-25" dirty="0">
                <a:solidFill>
                  <a:srgbClr val="FF0000"/>
                </a:solidFill>
              </a:rPr>
              <a:t> </a:t>
            </a:r>
            <a:r>
              <a:rPr sz="2800" spc="-10" dirty="0">
                <a:solidFill>
                  <a:srgbClr val="FF0000"/>
                </a:solidFill>
              </a:rPr>
              <a:t>аттестации</a:t>
            </a:r>
            <a:endParaRPr sz="2800" dirty="0"/>
          </a:p>
        </p:txBody>
      </p:sp>
      <p:sp>
        <p:nvSpPr>
          <p:cNvPr id="3" name="object 3"/>
          <p:cNvSpPr/>
          <p:nvPr/>
        </p:nvSpPr>
        <p:spPr>
          <a:xfrm>
            <a:off x="1441437" y="3727615"/>
            <a:ext cx="442595" cy="12700"/>
          </a:xfrm>
          <a:custGeom>
            <a:avLst/>
            <a:gdLst/>
            <a:ahLst/>
            <a:cxnLst/>
            <a:rect l="l" t="t" r="r" b="b"/>
            <a:pathLst>
              <a:path w="442594" h="12700">
                <a:moveTo>
                  <a:pt x="0" y="12598"/>
                </a:moveTo>
                <a:lnTo>
                  <a:pt x="442074" y="12598"/>
                </a:lnTo>
                <a:lnTo>
                  <a:pt x="442074" y="0"/>
                </a:lnTo>
                <a:lnTo>
                  <a:pt x="0" y="0"/>
                </a:lnTo>
                <a:lnTo>
                  <a:pt x="0" y="1259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9539" indent="-117475">
              <a:lnSpc>
                <a:spcPts val="2400"/>
              </a:lnSpc>
              <a:spcBef>
                <a:spcPts val="100"/>
              </a:spcBef>
              <a:buSzPct val="95000"/>
              <a:buFont typeface="Wingdings"/>
              <a:buChar char=""/>
              <a:tabLst>
                <a:tab pos="130175" algn="l"/>
              </a:tabLst>
            </a:pPr>
            <a:r>
              <a:rPr sz="2000" spc="-5" dirty="0"/>
              <a:t>Утвержден</a:t>
            </a:r>
            <a:r>
              <a:rPr sz="2000" dirty="0"/>
              <a:t> приказом</a:t>
            </a:r>
            <a:r>
              <a:rPr sz="2000" spc="10" dirty="0"/>
              <a:t> </a:t>
            </a:r>
            <a:r>
              <a:rPr sz="2000" spc="-5" dirty="0"/>
              <a:t>Минпросвещения</a:t>
            </a:r>
            <a:r>
              <a:rPr sz="2000" spc="10" dirty="0"/>
              <a:t> </a:t>
            </a:r>
            <a:r>
              <a:rPr sz="2000" spc="-5" dirty="0"/>
              <a:t>России</a:t>
            </a:r>
            <a:r>
              <a:rPr sz="2000" spc="5" dirty="0"/>
              <a:t> </a:t>
            </a:r>
            <a:r>
              <a:rPr sz="2000" dirty="0"/>
              <a:t>от</a:t>
            </a:r>
            <a:r>
              <a:rPr sz="2000" spc="10" dirty="0"/>
              <a:t> </a:t>
            </a:r>
            <a:r>
              <a:rPr sz="2000" dirty="0"/>
              <a:t>24.03.2023</a:t>
            </a:r>
            <a:r>
              <a:rPr sz="2000" spc="10" dirty="0"/>
              <a:t> </a:t>
            </a:r>
            <a:r>
              <a:rPr sz="2000" dirty="0"/>
              <a:t>№</a:t>
            </a:r>
            <a:r>
              <a:rPr sz="2000" spc="5" dirty="0"/>
              <a:t> </a:t>
            </a:r>
            <a:r>
              <a:rPr sz="2000" dirty="0"/>
              <a:t>196</a:t>
            </a:r>
            <a:endParaRPr sz="2000"/>
          </a:p>
          <a:p>
            <a:pPr marL="12700" marR="10160">
              <a:lnSpc>
                <a:spcPct val="100000"/>
              </a:lnSpc>
              <a:buSzPct val="95000"/>
              <a:buFont typeface="Wingdings"/>
              <a:buChar char=""/>
              <a:tabLst>
                <a:tab pos="130175" algn="l"/>
                <a:tab pos="1250315" algn="l"/>
                <a:tab pos="1499870" algn="l"/>
                <a:tab pos="2132330" algn="l"/>
                <a:tab pos="2389505" algn="l"/>
                <a:tab pos="3481704" algn="l"/>
                <a:tab pos="4123690" algn="l"/>
                <a:tab pos="4726305" algn="l"/>
                <a:tab pos="4989830" algn="l"/>
                <a:tab pos="5729605" algn="l"/>
                <a:tab pos="7168515" algn="l"/>
              </a:tabLst>
            </a:pPr>
            <a:r>
              <a:rPr sz="2000" spc="-5" dirty="0"/>
              <a:t>Вступает	</a:t>
            </a:r>
            <a:r>
              <a:rPr sz="2000" dirty="0"/>
              <a:t>в	</a:t>
            </a:r>
            <a:r>
              <a:rPr sz="2000" spc="-5" dirty="0"/>
              <a:t>силу	</a:t>
            </a:r>
            <a:r>
              <a:rPr sz="2000" dirty="0"/>
              <a:t>1	</a:t>
            </a:r>
            <a:r>
              <a:rPr sz="2000" spc="-5" dirty="0"/>
              <a:t>сентября	</a:t>
            </a:r>
            <a:r>
              <a:rPr sz="2000" dirty="0"/>
              <a:t>2023	</a:t>
            </a:r>
            <a:r>
              <a:rPr sz="2000" spc="-5" dirty="0"/>
              <a:t>года	</a:t>
            </a:r>
            <a:r>
              <a:rPr sz="2000" dirty="0"/>
              <a:t>и	будет	</a:t>
            </a:r>
            <a:r>
              <a:rPr sz="2000" spc="-5" dirty="0"/>
              <a:t>действовать	</a:t>
            </a:r>
            <a:r>
              <a:rPr sz="2000" dirty="0"/>
              <a:t>до</a:t>
            </a:r>
            <a:r>
              <a:rPr sz="2000" spc="-85" dirty="0"/>
              <a:t> </a:t>
            </a:r>
            <a:r>
              <a:rPr sz="2000" dirty="0"/>
              <a:t>31 </a:t>
            </a:r>
            <a:r>
              <a:rPr sz="2000" spc="-484" dirty="0"/>
              <a:t> </a:t>
            </a:r>
            <a:r>
              <a:rPr sz="2000" spc="-5" dirty="0"/>
              <a:t>августа</a:t>
            </a:r>
            <a:r>
              <a:rPr sz="2000" dirty="0"/>
              <a:t> 2029</a:t>
            </a:r>
            <a:r>
              <a:rPr sz="2000" spc="5" dirty="0"/>
              <a:t> </a:t>
            </a:r>
            <a:r>
              <a:rPr sz="2000" spc="-5" dirty="0"/>
              <a:t>года.</a:t>
            </a:r>
            <a:endParaRPr sz="2000"/>
          </a:p>
          <a:p>
            <a:pPr marL="12700" marR="6350">
              <a:lnSpc>
                <a:spcPct val="100000"/>
              </a:lnSpc>
              <a:buSzPct val="95000"/>
              <a:buFont typeface="Wingdings"/>
              <a:buChar char=""/>
              <a:tabLst>
                <a:tab pos="130175" algn="l"/>
                <a:tab pos="2270760" algn="l"/>
                <a:tab pos="3272154" algn="l"/>
                <a:tab pos="4965065" algn="l"/>
                <a:tab pos="6568440" algn="l"/>
              </a:tabLst>
            </a:pPr>
            <a:r>
              <a:rPr sz="2000" spc="-5" dirty="0"/>
              <a:t>Есть</a:t>
            </a:r>
            <a:r>
              <a:rPr sz="2000" spc="505" dirty="0"/>
              <a:t> </a:t>
            </a:r>
            <a:r>
              <a:rPr sz="2000" spc="-5" dirty="0"/>
              <a:t>изменения</a:t>
            </a:r>
            <a:r>
              <a:rPr sz="2000" spc="509" dirty="0"/>
              <a:t> </a:t>
            </a:r>
            <a:r>
              <a:rPr sz="2000" dirty="0"/>
              <a:t>в	</a:t>
            </a:r>
            <a:r>
              <a:rPr sz="2000" spc="-5" dirty="0"/>
              <a:t>порядке	аттестации</a:t>
            </a:r>
            <a:r>
              <a:rPr sz="2000" spc="505" dirty="0"/>
              <a:t> </a:t>
            </a:r>
            <a:r>
              <a:rPr sz="2000" spc="-5" dirty="0"/>
              <a:t>на	</a:t>
            </a:r>
            <a:r>
              <a:rPr sz="2000" dirty="0"/>
              <a:t>СЗД,</a:t>
            </a:r>
            <a:r>
              <a:rPr sz="2000" spc="509" dirty="0"/>
              <a:t> </a:t>
            </a:r>
            <a:r>
              <a:rPr sz="2000" spc="-5" dirty="0"/>
              <a:t>первую	</a:t>
            </a:r>
            <a:r>
              <a:rPr sz="2000" dirty="0"/>
              <a:t>и</a:t>
            </a:r>
            <a:r>
              <a:rPr sz="2000" spc="400" dirty="0"/>
              <a:t> </a:t>
            </a:r>
            <a:r>
              <a:rPr sz="2000" dirty="0"/>
              <a:t>высшую </a:t>
            </a:r>
            <a:r>
              <a:rPr sz="2000" spc="-484" dirty="0"/>
              <a:t> </a:t>
            </a:r>
            <a:r>
              <a:rPr sz="2000" spc="-5" dirty="0"/>
              <a:t>квалификационные категории.</a:t>
            </a:r>
            <a:endParaRPr sz="2000"/>
          </a:p>
          <a:p>
            <a:pPr marL="12700" marR="5080">
              <a:lnSpc>
                <a:spcPct val="100000"/>
              </a:lnSpc>
              <a:buSzPct val="95000"/>
              <a:buFont typeface="Wingdings"/>
              <a:buChar char=""/>
              <a:tabLst>
                <a:tab pos="130175" algn="l"/>
                <a:tab pos="1550670" algn="l"/>
                <a:tab pos="2160270" algn="l"/>
                <a:tab pos="3074035" algn="l"/>
                <a:tab pos="5431790" algn="l"/>
                <a:tab pos="6840220" algn="l"/>
              </a:tabLst>
            </a:pPr>
            <a:r>
              <a:rPr sz="2000" dirty="0"/>
              <a:t>П</a:t>
            </a:r>
            <a:r>
              <a:rPr sz="2000" spc="5" dirty="0"/>
              <a:t>о</a:t>
            </a:r>
            <a:r>
              <a:rPr sz="2000" spc="-5" dirty="0"/>
              <a:t>я</a:t>
            </a:r>
            <a:r>
              <a:rPr sz="2000" dirty="0"/>
              <a:t>в</a:t>
            </a:r>
            <a:r>
              <a:rPr sz="2000" spc="-5" dirty="0"/>
              <a:t>и</a:t>
            </a:r>
            <a:r>
              <a:rPr sz="2000" spc="-10" dirty="0"/>
              <a:t>л</a:t>
            </a:r>
            <a:r>
              <a:rPr sz="2000" spc="-5" dirty="0"/>
              <a:t>и</a:t>
            </a:r>
            <a:r>
              <a:rPr sz="2000" dirty="0"/>
              <a:t>сь	две	</a:t>
            </a:r>
            <a:r>
              <a:rPr sz="2000" spc="-5" dirty="0"/>
              <a:t>н</a:t>
            </a:r>
            <a:r>
              <a:rPr sz="2000" spc="5" dirty="0"/>
              <a:t>о</a:t>
            </a:r>
            <a:r>
              <a:rPr sz="2000" dirty="0"/>
              <a:t>в</a:t>
            </a:r>
            <a:r>
              <a:rPr sz="2000" spc="-5" dirty="0"/>
              <a:t>ы</a:t>
            </a:r>
            <a:r>
              <a:rPr sz="2000" dirty="0"/>
              <a:t>е	</a:t>
            </a:r>
            <a:r>
              <a:rPr sz="2000" spc="5" dirty="0"/>
              <a:t>к</a:t>
            </a:r>
            <a:r>
              <a:rPr sz="2000" dirty="0"/>
              <a:t>в</a:t>
            </a:r>
            <a:r>
              <a:rPr sz="2000" spc="-10" dirty="0"/>
              <a:t>а</a:t>
            </a:r>
            <a:r>
              <a:rPr sz="2000" dirty="0"/>
              <a:t>ли</a:t>
            </a:r>
            <a:r>
              <a:rPr sz="2000" spc="-5" dirty="0"/>
              <a:t>фик</a:t>
            </a:r>
            <a:r>
              <a:rPr sz="2000" dirty="0"/>
              <a:t>а</a:t>
            </a:r>
            <a:r>
              <a:rPr sz="2000" spc="-5" dirty="0"/>
              <a:t>ционн</a:t>
            </a:r>
            <a:r>
              <a:rPr sz="2000" spc="5" dirty="0"/>
              <a:t>ы</a:t>
            </a:r>
            <a:r>
              <a:rPr sz="2000" dirty="0"/>
              <a:t>е	</a:t>
            </a:r>
            <a:r>
              <a:rPr sz="2000" spc="-5" dirty="0"/>
              <a:t>к</a:t>
            </a:r>
            <a:r>
              <a:rPr sz="2000" dirty="0"/>
              <a:t>ат</a:t>
            </a:r>
            <a:r>
              <a:rPr sz="2000" spc="-10" dirty="0"/>
              <a:t>е</a:t>
            </a:r>
            <a:r>
              <a:rPr sz="2000" spc="-5" dirty="0"/>
              <a:t>г</a:t>
            </a:r>
            <a:r>
              <a:rPr sz="2000" spc="5" dirty="0"/>
              <a:t>ор</a:t>
            </a:r>
            <a:r>
              <a:rPr sz="2000" spc="-15" dirty="0"/>
              <a:t>и</a:t>
            </a:r>
            <a:r>
              <a:rPr sz="2000" spc="-5" dirty="0"/>
              <a:t>и</a:t>
            </a:r>
            <a:r>
              <a:rPr sz="2000" dirty="0"/>
              <a:t>:	</a:t>
            </a:r>
            <a:r>
              <a:rPr sz="2000" spc="-5" dirty="0"/>
              <a:t>п</a:t>
            </a:r>
            <a:r>
              <a:rPr sz="2000" dirty="0"/>
              <a:t>еда</a:t>
            </a:r>
            <a:r>
              <a:rPr sz="2000" spc="-15" dirty="0"/>
              <a:t>г</a:t>
            </a:r>
            <a:r>
              <a:rPr sz="2000" spc="5" dirty="0"/>
              <a:t>о</a:t>
            </a:r>
            <a:r>
              <a:rPr sz="2000" spc="-15" dirty="0"/>
              <a:t>г</a:t>
            </a:r>
            <a:r>
              <a:rPr sz="2000" dirty="0"/>
              <a:t>-  методист</a:t>
            </a:r>
            <a:r>
              <a:rPr sz="2000" spc="-5" dirty="0"/>
              <a:t> </a:t>
            </a:r>
            <a:r>
              <a:rPr sz="2000" dirty="0"/>
              <a:t>и</a:t>
            </a:r>
            <a:r>
              <a:rPr sz="2000" spc="-5" dirty="0"/>
              <a:t> педагог-наставник</a:t>
            </a:r>
            <a:endParaRPr sz="2000"/>
          </a:p>
          <a:p>
            <a:pPr marL="597535">
              <a:lnSpc>
                <a:spcPct val="100000"/>
              </a:lnSpc>
              <a:spcBef>
                <a:spcPts val="1910"/>
              </a:spcBef>
            </a:pPr>
            <a:r>
              <a:rPr sz="1800" b="1" spc="-10" dirty="0">
                <a:solidFill>
                  <a:srgbClr val="BF0000"/>
                </a:solidFill>
                <a:latin typeface="Times New Roman"/>
                <a:cs typeface="Times New Roman"/>
              </a:rPr>
              <a:t>СЗД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431366" y="3717531"/>
            <a:ext cx="442595" cy="12700"/>
          </a:xfrm>
          <a:custGeom>
            <a:avLst/>
            <a:gdLst/>
            <a:ahLst/>
            <a:cxnLst/>
            <a:rect l="l" t="t" r="r" b="b"/>
            <a:pathLst>
              <a:path w="442594" h="12700">
                <a:moveTo>
                  <a:pt x="0" y="12598"/>
                </a:moveTo>
                <a:lnTo>
                  <a:pt x="442074" y="12598"/>
                </a:lnTo>
                <a:lnTo>
                  <a:pt x="442074" y="0"/>
                </a:lnTo>
                <a:lnTo>
                  <a:pt x="0" y="0"/>
                </a:lnTo>
                <a:lnTo>
                  <a:pt x="0" y="12598"/>
                </a:lnTo>
                <a:close/>
              </a:path>
            </a:pathLst>
          </a:custGeom>
          <a:solidFill>
            <a:srgbClr val="B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418666" y="3724821"/>
            <a:ext cx="28194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000066"/>
                </a:solidFill>
                <a:latin typeface="Wingdings"/>
                <a:cs typeface="Wingdings"/>
              </a:rPr>
              <a:t></a:t>
            </a:r>
            <a:r>
              <a:rPr sz="2700" baseline="-3086" dirty="0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endParaRPr sz="2700" baseline="-3086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829487" y="3737774"/>
            <a:ext cx="647255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713230" algn="l"/>
                <a:tab pos="2807970" algn="l"/>
                <a:tab pos="3815715" algn="l"/>
                <a:tab pos="4391025" algn="l"/>
                <a:tab pos="5984875" algn="l"/>
              </a:tabLst>
            </a:pPr>
            <a:r>
              <a:rPr sz="1800" spc="5" dirty="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sz="1800" dirty="0">
                <a:solidFill>
                  <a:srgbClr val="000066"/>
                </a:solidFill>
                <a:latin typeface="Times New Roman"/>
                <a:cs typeface="Times New Roman"/>
              </a:rPr>
              <a:t>тт</a:t>
            </a:r>
            <a:r>
              <a:rPr sz="1800" spc="5" dirty="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sz="1800" spc="-5" dirty="0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sz="1800" dirty="0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sz="1800" spc="5" dirty="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sz="1800" spc="-5" dirty="0">
                <a:solidFill>
                  <a:srgbClr val="000066"/>
                </a:solidFill>
                <a:latin typeface="Times New Roman"/>
                <a:cs typeface="Times New Roman"/>
              </a:rPr>
              <a:t>ци</a:t>
            </a:r>
            <a:r>
              <a:rPr sz="1800" dirty="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sz="1800" spc="-15" dirty="0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sz="1800" spc="5" dirty="0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sz="1800" dirty="0">
                <a:solidFill>
                  <a:srgbClr val="000066"/>
                </a:solidFill>
                <a:latin typeface="Times New Roman"/>
                <a:cs typeface="Times New Roman"/>
              </a:rPr>
              <a:t>ой	ком</a:t>
            </a:r>
            <a:r>
              <a:rPr sz="1800" spc="-5" dirty="0">
                <a:solidFill>
                  <a:srgbClr val="000066"/>
                </a:solidFill>
                <a:latin typeface="Times New Roman"/>
                <a:cs typeface="Times New Roman"/>
              </a:rPr>
              <a:t>ис</a:t>
            </a:r>
            <a:r>
              <a:rPr sz="1800" spc="5" dirty="0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sz="1800" spc="-5" dirty="0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sz="1800" dirty="0">
                <a:solidFill>
                  <a:srgbClr val="000066"/>
                </a:solidFill>
                <a:latin typeface="Times New Roman"/>
                <a:cs typeface="Times New Roman"/>
              </a:rPr>
              <a:t>и	</a:t>
            </a:r>
            <a:r>
              <a:rPr sz="1800" spc="-5" dirty="0">
                <a:solidFill>
                  <a:srgbClr val="000066"/>
                </a:solidFill>
                <a:latin typeface="Times New Roman"/>
                <a:cs typeface="Times New Roman"/>
              </a:rPr>
              <a:t>де</a:t>
            </a:r>
            <a:r>
              <a:rPr sz="1800" spc="5" dirty="0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sz="1800" spc="-5" dirty="0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sz="1800" spc="-10" dirty="0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sz="1800" spc="5" dirty="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sz="1800" spc="-5" dirty="0">
                <a:solidFill>
                  <a:srgbClr val="000066"/>
                </a:solidFill>
                <a:latin typeface="Times New Roman"/>
                <a:cs typeface="Times New Roman"/>
              </a:rPr>
              <a:t>г</a:t>
            </a:r>
            <a:r>
              <a:rPr sz="1800" dirty="0">
                <a:solidFill>
                  <a:srgbClr val="000066"/>
                </a:solidFill>
                <a:latin typeface="Times New Roman"/>
                <a:cs typeface="Times New Roman"/>
              </a:rPr>
              <a:t>о	</a:t>
            </a:r>
            <a:r>
              <a:rPr sz="1800" spc="-5" dirty="0">
                <a:solidFill>
                  <a:srgbClr val="000066"/>
                </a:solidFill>
                <a:latin typeface="Times New Roman"/>
                <a:cs typeface="Times New Roman"/>
              </a:rPr>
              <a:t>с</a:t>
            </a:r>
            <a:r>
              <a:rPr sz="1800" spc="5" dirty="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sz="1800" spc="-5" dirty="0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sz="1800" dirty="0">
                <a:solidFill>
                  <a:srgbClr val="000066"/>
                </a:solidFill>
                <a:latin typeface="Times New Roman"/>
                <a:cs typeface="Times New Roman"/>
              </a:rPr>
              <a:t>а	т</a:t>
            </a:r>
            <a:r>
              <a:rPr sz="1800" spc="5" dirty="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sz="1800" spc="-5" dirty="0">
                <a:solidFill>
                  <a:srgbClr val="000066"/>
                </a:solidFill>
                <a:latin typeface="Times New Roman"/>
                <a:cs typeface="Times New Roman"/>
              </a:rPr>
              <a:t>пер</a:t>
            </a:r>
            <a:r>
              <a:rPr sz="1800" dirty="0">
                <a:solidFill>
                  <a:srgbClr val="000066"/>
                </a:solidFill>
                <a:latin typeface="Times New Roman"/>
                <a:cs typeface="Times New Roman"/>
              </a:rPr>
              <a:t>ь д</a:t>
            </a:r>
            <a:r>
              <a:rPr sz="1800" spc="-15" dirty="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sz="1800" spc="10" dirty="0">
                <a:solidFill>
                  <a:srgbClr val="000066"/>
                </a:solidFill>
                <a:latin typeface="Times New Roman"/>
                <a:cs typeface="Times New Roman"/>
              </a:rPr>
              <a:t>л</a:t>
            </a:r>
            <a:r>
              <a:rPr sz="1800" spc="-5" dirty="0">
                <a:solidFill>
                  <a:srgbClr val="000066"/>
                </a:solidFill>
                <a:latin typeface="Times New Roman"/>
                <a:cs typeface="Times New Roman"/>
              </a:rPr>
              <a:t>жн</a:t>
            </a:r>
            <a:r>
              <a:rPr sz="1800" dirty="0">
                <a:solidFill>
                  <a:srgbClr val="000066"/>
                </a:solidFill>
                <a:latin typeface="Times New Roman"/>
                <a:cs typeface="Times New Roman"/>
              </a:rPr>
              <a:t>о	</a:t>
            </a:r>
            <a:r>
              <a:rPr sz="1800" spc="-5" dirty="0">
                <a:solidFill>
                  <a:srgbClr val="000066"/>
                </a:solidFill>
                <a:latin typeface="Times New Roman"/>
                <a:cs typeface="Times New Roman"/>
              </a:rPr>
              <a:t>бы</a:t>
            </a:r>
            <a:r>
              <a:rPr sz="1800" spc="5" dirty="0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sz="1800" dirty="0">
                <a:solidFill>
                  <a:srgbClr val="000066"/>
                </a:solidFill>
                <a:latin typeface="Times New Roman"/>
                <a:cs typeface="Times New Roman"/>
              </a:rPr>
              <a:t>ь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418666" y="4012095"/>
            <a:ext cx="6884034" cy="19456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000066"/>
                </a:solidFill>
                <a:latin typeface="Times New Roman"/>
                <a:cs typeface="Times New Roman"/>
              </a:rPr>
              <a:t>минимум</a:t>
            </a:r>
            <a:r>
              <a:rPr sz="1800" spc="-20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1800" spc="-5" dirty="0">
                <a:solidFill>
                  <a:srgbClr val="000066"/>
                </a:solidFill>
                <a:latin typeface="Times New Roman"/>
                <a:cs typeface="Times New Roman"/>
              </a:rPr>
              <a:t>пять</a:t>
            </a:r>
            <a:r>
              <a:rPr sz="1800" spc="-10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1800" spc="-5" dirty="0">
                <a:solidFill>
                  <a:srgbClr val="000066"/>
                </a:solidFill>
                <a:latin typeface="Times New Roman"/>
                <a:cs typeface="Times New Roman"/>
              </a:rPr>
              <a:t>работников;</a:t>
            </a:r>
            <a:endParaRPr sz="1800">
              <a:latin typeface="Times New Roman"/>
              <a:cs typeface="Times New Roman"/>
            </a:endParaRPr>
          </a:p>
          <a:p>
            <a:pPr marL="117475" indent="-105410">
              <a:lnSpc>
                <a:spcPct val="100000"/>
              </a:lnSpc>
              <a:buSzPct val="94444"/>
              <a:buFont typeface="Wingdings"/>
              <a:buChar char=""/>
              <a:tabLst>
                <a:tab pos="118110" algn="l"/>
              </a:tabLst>
            </a:pPr>
            <a:r>
              <a:rPr sz="1800" dirty="0">
                <a:solidFill>
                  <a:srgbClr val="000066"/>
                </a:solidFill>
                <a:latin typeface="Times New Roman"/>
                <a:cs typeface="Times New Roman"/>
              </a:rPr>
              <a:t>руководитель</a:t>
            </a:r>
            <a:r>
              <a:rPr sz="1800" spc="-5" dirty="0">
                <a:solidFill>
                  <a:srgbClr val="000066"/>
                </a:solidFill>
                <a:latin typeface="Times New Roman"/>
                <a:cs typeface="Times New Roman"/>
              </a:rPr>
              <a:t> не</a:t>
            </a:r>
            <a:r>
              <a:rPr sz="1800" spc="5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1800" spc="-5" dirty="0">
                <a:solidFill>
                  <a:srgbClr val="000066"/>
                </a:solidFill>
                <a:latin typeface="Times New Roman"/>
                <a:cs typeface="Times New Roman"/>
              </a:rPr>
              <a:t>может</a:t>
            </a:r>
            <a:r>
              <a:rPr sz="1800" spc="10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1800" spc="-5" dirty="0">
                <a:solidFill>
                  <a:srgbClr val="000066"/>
                </a:solidFill>
                <a:latin typeface="Times New Roman"/>
                <a:cs typeface="Times New Roman"/>
              </a:rPr>
              <a:t>входить </a:t>
            </a:r>
            <a:r>
              <a:rPr sz="1800" dirty="0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sz="1800" spc="10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1800" spc="-5" dirty="0">
                <a:solidFill>
                  <a:srgbClr val="000066"/>
                </a:solidFill>
                <a:latin typeface="Times New Roman"/>
                <a:cs typeface="Times New Roman"/>
              </a:rPr>
              <a:t>состав</a:t>
            </a:r>
            <a:r>
              <a:rPr sz="1800" spc="5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1800" spc="-5" dirty="0">
                <a:solidFill>
                  <a:srgbClr val="000066"/>
                </a:solidFill>
                <a:latin typeface="Times New Roman"/>
                <a:cs typeface="Times New Roman"/>
              </a:rPr>
              <a:t>аттестационной</a:t>
            </a:r>
            <a:r>
              <a:rPr sz="1800" spc="5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1800" spc="-5" dirty="0">
                <a:solidFill>
                  <a:srgbClr val="000066"/>
                </a:solidFill>
                <a:latin typeface="Times New Roman"/>
                <a:cs typeface="Times New Roman"/>
              </a:rPr>
              <a:t>комиссии;</a:t>
            </a:r>
            <a:endParaRPr sz="1800"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  <a:buSzPct val="94444"/>
              <a:buFont typeface="Wingdings"/>
              <a:buChar char=""/>
              <a:tabLst>
                <a:tab pos="118110" algn="l"/>
              </a:tabLst>
            </a:pPr>
            <a:r>
              <a:rPr sz="1800" spc="-5" dirty="0">
                <a:solidFill>
                  <a:srgbClr val="000066"/>
                </a:solidFill>
                <a:latin typeface="Times New Roman"/>
                <a:cs typeface="Times New Roman"/>
              </a:rPr>
              <a:t>обязательно</a:t>
            </a:r>
            <a:r>
              <a:rPr sz="1800" spc="100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1800" spc="-5" dirty="0">
                <a:solidFill>
                  <a:srgbClr val="000066"/>
                </a:solidFill>
                <a:latin typeface="Times New Roman"/>
                <a:cs typeface="Times New Roman"/>
              </a:rPr>
              <a:t>включить</a:t>
            </a:r>
            <a:r>
              <a:rPr sz="1800" spc="105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sz="1800" spc="114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1800" spc="-5" dirty="0">
                <a:solidFill>
                  <a:srgbClr val="000066"/>
                </a:solidFill>
                <a:latin typeface="Times New Roman"/>
                <a:cs typeface="Times New Roman"/>
              </a:rPr>
              <a:t>комиссию</a:t>
            </a:r>
            <a:r>
              <a:rPr sz="1800" spc="100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1800" spc="-5" dirty="0">
                <a:solidFill>
                  <a:srgbClr val="000066"/>
                </a:solidFill>
                <a:latin typeface="Times New Roman"/>
                <a:cs typeface="Times New Roman"/>
              </a:rPr>
              <a:t>представителя</a:t>
            </a:r>
            <a:r>
              <a:rPr sz="1800" spc="110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1800" spc="-5" dirty="0">
                <a:solidFill>
                  <a:srgbClr val="000066"/>
                </a:solidFill>
                <a:latin typeface="Times New Roman"/>
                <a:cs typeface="Times New Roman"/>
              </a:rPr>
              <a:t>выборного</a:t>
            </a:r>
            <a:r>
              <a:rPr sz="1800" spc="114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66"/>
                </a:solidFill>
                <a:latin typeface="Times New Roman"/>
                <a:cs typeface="Times New Roman"/>
              </a:rPr>
              <a:t>органа </a:t>
            </a:r>
            <a:r>
              <a:rPr sz="1800" spc="-434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1800" spc="-10" dirty="0">
                <a:solidFill>
                  <a:srgbClr val="000066"/>
                </a:solidFill>
                <a:latin typeface="Times New Roman"/>
                <a:cs typeface="Times New Roman"/>
              </a:rPr>
              <a:t>ППО;</a:t>
            </a:r>
            <a:endParaRPr sz="1800">
              <a:latin typeface="Times New Roman"/>
              <a:cs typeface="Times New Roman"/>
            </a:endParaRPr>
          </a:p>
          <a:p>
            <a:pPr marL="12700" marR="7620" algn="just">
              <a:lnSpc>
                <a:spcPct val="100000"/>
              </a:lnSpc>
              <a:buSzPct val="94444"/>
              <a:buFont typeface="Wingdings"/>
              <a:buChar char=""/>
              <a:tabLst>
                <a:tab pos="118110" algn="l"/>
              </a:tabLst>
            </a:pPr>
            <a:r>
              <a:rPr sz="1800" dirty="0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sz="1800" spc="325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1800" spc="-5" dirty="0">
                <a:solidFill>
                  <a:srgbClr val="000066"/>
                </a:solidFill>
                <a:latin typeface="Times New Roman"/>
                <a:cs typeface="Times New Roman"/>
              </a:rPr>
              <a:t>представлении</a:t>
            </a:r>
            <a:r>
              <a:rPr sz="1800" spc="325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1800" spc="-5" dirty="0">
                <a:solidFill>
                  <a:srgbClr val="000066"/>
                </a:solidFill>
                <a:latin typeface="Times New Roman"/>
                <a:cs typeface="Times New Roman"/>
              </a:rPr>
              <a:t>на</a:t>
            </a:r>
            <a:r>
              <a:rPr sz="1800" spc="345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1800" spc="-5" dirty="0">
                <a:solidFill>
                  <a:srgbClr val="000066"/>
                </a:solidFill>
                <a:latin typeface="Times New Roman"/>
                <a:cs typeface="Times New Roman"/>
              </a:rPr>
              <a:t>аттестацию</a:t>
            </a:r>
            <a:r>
              <a:rPr sz="1800" spc="325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1800" spc="-5" dirty="0">
                <a:solidFill>
                  <a:srgbClr val="000066"/>
                </a:solidFill>
                <a:latin typeface="Times New Roman"/>
                <a:cs typeface="Times New Roman"/>
              </a:rPr>
              <a:t>работника</a:t>
            </a:r>
            <a:r>
              <a:rPr sz="1800" spc="340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1800" spc="-5" dirty="0">
                <a:solidFill>
                  <a:srgbClr val="000066"/>
                </a:solidFill>
                <a:latin typeface="Times New Roman"/>
                <a:cs typeface="Times New Roman"/>
              </a:rPr>
              <a:t>не</a:t>
            </a:r>
            <a:r>
              <a:rPr sz="1800" spc="330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1800" spc="-5" dirty="0">
                <a:solidFill>
                  <a:srgbClr val="000066"/>
                </a:solidFill>
                <a:latin typeface="Times New Roman"/>
                <a:cs typeface="Times New Roman"/>
              </a:rPr>
              <a:t>надо</a:t>
            </a:r>
            <a:r>
              <a:rPr sz="1800" spc="330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1800" spc="-5" dirty="0">
                <a:solidFill>
                  <a:srgbClr val="000066"/>
                </a:solidFill>
                <a:latin typeface="Times New Roman"/>
                <a:cs typeface="Times New Roman"/>
              </a:rPr>
              <a:t>писать</a:t>
            </a:r>
            <a:r>
              <a:rPr sz="1800" spc="320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1800" spc="-5" dirty="0">
                <a:solidFill>
                  <a:srgbClr val="000066"/>
                </a:solidFill>
                <a:latin typeface="Times New Roman"/>
                <a:cs typeface="Times New Roman"/>
              </a:rPr>
              <a:t>оценку </a:t>
            </a:r>
            <a:r>
              <a:rPr sz="1800" spc="-434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66"/>
                </a:solidFill>
                <a:latin typeface="Times New Roman"/>
                <a:cs typeface="Times New Roman"/>
              </a:rPr>
              <a:t>его </a:t>
            </a:r>
            <a:r>
              <a:rPr sz="1800" spc="-5" dirty="0">
                <a:solidFill>
                  <a:srgbClr val="000066"/>
                </a:solidFill>
                <a:latin typeface="Times New Roman"/>
                <a:cs typeface="Times New Roman"/>
              </a:rPr>
              <a:t>профессиональных </a:t>
            </a:r>
            <a:r>
              <a:rPr sz="1800" dirty="0">
                <a:solidFill>
                  <a:srgbClr val="000066"/>
                </a:solidFill>
                <a:latin typeface="Times New Roman"/>
                <a:cs typeface="Times New Roman"/>
              </a:rPr>
              <a:t>и </a:t>
            </a:r>
            <a:r>
              <a:rPr sz="1800" spc="-5" dirty="0">
                <a:solidFill>
                  <a:srgbClr val="000066"/>
                </a:solidFill>
                <a:latin typeface="Times New Roman"/>
                <a:cs typeface="Times New Roman"/>
              </a:rPr>
              <a:t>деловых качеств. Достаточно указать только </a:t>
            </a:r>
            <a:r>
              <a:rPr sz="1800" spc="-434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1800" spc="-5" dirty="0">
                <a:solidFill>
                  <a:srgbClr val="000066"/>
                </a:solidFill>
                <a:latin typeface="Times New Roman"/>
                <a:cs typeface="Times New Roman"/>
              </a:rPr>
              <a:t>результаты</a:t>
            </a:r>
            <a:r>
              <a:rPr sz="1800" spc="5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66"/>
                </a:solidFill>
                <a:latin typeface="Times New Roman"/>
                <a:cs typeface="Times New Roman"/>
              </a:rPr>
              <a:t>его</a:t>
            </a:r>
            <a:r>
              <a:rPr sz="1800" spc="5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1800" spc="-5" dirty="0">
                <a:solidFill>
                  <a:srgbClr val="000066"/>
                </a:solidFill>
                <a:latin typeface="Times New Roman"/>
                <a:cs typeface="Times New Roman"/>
              </a:rPr>
              <a:t>профессиональной</a:t>
            </a:r>
            <a:r>
              <a:rPr sz="1800" spc="5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1800" spc="-5" dirty="0">
                <a:solidFill>
                  <a:srgbClr val="000066"/>
                </a:solidFill>
                <a:latin typeface="Times New Roman"/>
                <a:cs typeface="Times New Roman"/>
              </a:rPr>
              <a:t>деятельности</a:t>
            </a:r>
            <a:endParaRPr sz="180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363997" y="12"/>
            <a:ext cx="3779634" cy="3428263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498957" y="1659966"/>
            <a:ext cx="2110740" cy="0"/>
          </a:xfrm>
          <a:custGeom>
            <a:avLst/>
            <a:gdLst/>
            <a:ahLst/>
            <a:cxnLst/>
            <a:rect l="l" t="t" r="r" b="b"/>
            <a:pathLst>
              <a:path w="2110740">
                <a:moveTo>
                  <a:pt x="0" y="0"/>
                </a:moveTo>
                <a:lnTo>
                  <a:pt x="2110676" y="0"/>
                </a:lnTo>
              </a:path>
            </a:pathLst>
          </a:custGeom>
          <a:ln w="165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72579" y="1301661"/>
            <a:ext cx="2136775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BF0000"/>
                </a:solidFill>
                <a:latin typeface="Times New Roman"/>
                <a:cs typeface="Times New Roman"/>
              </a:rPr>
              <a:t>1</a:t>
            </a:r>
            <a:r>
              <a:rPr sz="2400" b="1" spc="-30" dirty="0">
                <a:solidFill>
                  <a:srgbClr val="BF0000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BF0000"/>
                </a:solidFill>
                <a:latin typeface="Times New Roman"/>
                <a:cs typeface="Times New Roman"/>
              </a:rPr>
              <a:t>и</a:t>
            </a:r>
            <a:r>
              <a:rPr sz="2400" b="1" spc="-30" dirty="0">
                <a:solidFill>
                  <a:srgbClr val="BF0000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>
                <a:solidFill>
                  <a:srgbClr val="BF0000"/>
                </a:solidFill>
                <a:latin typeface="Times New Roman"/>
                <a:cs typeface="Times New Roman"/>
              </a:rPr>
              <a:t>высшая</a:t>
            </a:r>
            <a:r>
              <a:rPr sz="2400" b="1" spc="-25" dirty="0">
                <a:solidFill>
                  <a:srgbClr val="BF0000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>
                <a:solidFill>
                  <a:srgbClr val="BF0000"/>
                </a:solidFill>
                <a:latin typeface="Times New Roman"/>
                <a:cs typeface="Times New Roman"/>
              </a:rPr>
              <a:t>КК</a:t>
            </a:r>
            <a:endParaRPr sz="2400" dirty="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85279" y="1645920"/>
            <a:ext cx="2110740" cy="0"/>
          </a:xfrm>
          <a:custGeom>
            <a:avLst/>
            <a:gdLst/>
            <a:ahLst/>
            <a:cxnLst/>
            <a:rect l="l" t="t" r="r" b="b"/>
            <a:pathLst>
              <a:path w="2110740">
                <a:moveTo>
                  <a:pt x="0" y="0"/>
                </a:moveTo>
                <a:lnTo>
                  <a:pt x="2110676" y="0"/>
                </a:lnTo>
              </a:path>
            </a:pathLst>
          </a:custGeom>
          <a:ln w="16560">
            <a:solidFill>
              <a:srgbClr val="B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3850837" y="1667421"/>
            <a:ext cx="4674870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972310" algn="l"/>
                <a:tab pos="3912870" algn="l"/>
              </a:tabLst>
            </a:pPr>
            <a:r>
              <a:rPr sz="2400" spc="-10" dirty="0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sz="2400" dirty="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sz="2400" spc="-10" dirty="0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sz="2400" dirty="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sz="2400" spc="-10" dirty="0">
                <a:solidFill>
                  <a:srgbClr val="000066"/>
                </a:solidFill>
                <a:latin typeface="Times New Roman"/>
                <a:cs typeface="Times New Roman"/>
              </a:rPr>
              <a:t>г</a:t>
            </a:r>
            <a:r>
              <a:rPr sz="2400" spc="5" dirty="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sz="2400" spc="-10" dirty="0">
                <a:solidFill>
                  <a:srgbClr val="000066"/>
                </a:solidFill>
                <a:latin typeface="Times New Roman"/>
                <a:cs typeface="Times New Roman"/>
              </a:rPr>
              <a:t>р</a:t>
            </a:r>
            <a:r>
              <a:rPr sz="2400" dirty="0">
                <a:solidFill>
                  <a:srgbClr val="000066"/>
                </a:solidFill>
                <a:latin typeface="Times New Roman"/>
                <a:cs typeface="Times New Roman"/>
              </a:rPr>
              <a:t>ии	</a:t>
            </a:r>
            <a:r>
              <a:rPr sz="2400" spc="-10" dirty="0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sz="2400" dirty="0">
                <a:solidFill>
                  <a:srgbClr val="000066"/>
                </a:solidFill>
                <a:latin typeface="Times New Roman"/>
                <a:cs typeface="Times New Roman"/>
              </a:rPr>
              <a:t>е</a:t>
            </a:r>
            <a:r>
              <a:rPr sz="2400" spc="-5" dirty="0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sz="2400" dirty="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sz="2400" spc="-10" dirty="0">
                <a:solidFill>
                  <a:srgbClr val="000066"/>
                </a:solidFill>
                <a:latin typeface="Times New Roman"/>
                <a:cs typeface="Times New Roman"/>
              </a:rPr>
              <a:t>г</a:t>
            </a:r>
            <a:r>
              <a:rPr sz="2400" dirty="0">
                <a:solidFill>
                  <a:srgbClr val="000066"/>
                </a:solidFill>
                <a:latin typeface="Times New Roman"/>
                <a:cs typeface="Times New Roman"/>
              </a:rPr>
              <a:t>огов	</a:t>
            </a:r>
            <a:r>
              <a:rPr sz="2400" spc="-5" dirty="0">
                <a:solidFill>
                  <a:srgbClr val="000066"/>
                </a:solidFill>
                <a:latin typeface="Times New Roman"/>
                <a:cs typeface="Times New Roman"/>
              </a:rPr>
              <a:t>бу</a:t>
            </a:r>
            <a:r>
              <a:rPr sz="2400" spc="5" dirty="0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sz="2400" dirty="0">
                <a:solidFill>
                  <a:srgbClr val="000066"/>
                </a:solidFill>
                <a:latin typeface="Times New Roman"/>
                <a:cs typeface="Times New Roman"/>
              </a:rPr>
              <a:t>ут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72579" y="1667421"/>
            <a:ext cx="8053705" cy="3317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308600">
              <a:lnSpc>
                <a:spcPct val="100000"/>
              </a:lnSpc>
              <a:spcBef>
                <a:spcPts val="100"/>
              </a:spcBef>
              <a:buSzPct val="95833"/>
              <a:buFont typeface="Wingdings"/>
              <a:buChar char=""/>
              <a:tabLst>
                <a:tab pos="153035" algn="l"/>
              </a:tabLst>
            </a:pPr>
            <a:r>
              <a:rPr sz="2400" spc="-15" dirty="0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sz="2400" spc="-5" dirty="0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sz="2400" dirty="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sz="2400" spc="-5" dirty="0">
                <a:solidFill>
                  <a:srgbClr val="000066"/>
                </a:solidFill>
                <a:latin typeface="Times New Roman"/>
                <a:cs typeface="Times New Roman"/>
              </a:rPr>
              <a:t>ли</a:t>
            </a:r>
            <a:r>
              <a:rPr sz="2400" dirty="0">
                <a:solidFill>
                  <a:srgbClr val="000066"/>
                </a:solidFill>
                <a:latin typeface="Times New Roman"/>
                <a:cs typeface="Times New Roman"/>
              </a:rPr>
              <a:t>фи</a:t>
            </a:r>
            <a:r>
              <a:rPr sz="2400" spc="-10" dirty="0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sz="2400" dirty="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sz="2400" spc="-10" dirty="0">
                <a:solidFill>
                  <a:srgbClr val="000066"/>
                </a:solidFill>
                <a:latin typeface="Times New Roman"/>
                <a:cs typeface="Times New Roman"/>
              </a:rPr>
              <a:t>ц</a:t>
            </a:r>
            <a:r>
              <a:rPr sz="2400" dirty="0">
                <a:solidFill>
                  <a:srgbClr val="000066"/>
                </a:solidFill>
                <a:latin typeface="Times New Roman"/>
                <a:cs typeface="Times New Roman"/>
              </a:rPr>
              <a:t>ио</a:t>
            </a:r>
            <a:r>
              <a:rPr sz="2400" spc="-5" dirty="0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sz="2400" dirty="0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sz="2400" spc="-15" dirty="0">
                <a:solidFill>
                  <a:srgbClr val="000066"/>
                </a:solidFill>
                <a:latin typeface="Times New Roman"/>
                <a:cs typeface="Times New Roman"/>
              </a:rPr>
              <a:t>ы</a:t>
            </a:r>
            <a:r>
              <a:rPr sz="2400" dirty="0">
                <a:solidFill>
                  <a:srgbClr val="000066"/>
                </a:solidFill>
                <a:latin typeface="Times New Roman"/>
                <a:cs typeface="Times New Roman"/>
              </a:rPr>
              <a:t>е  </a:t>
            </a:r>
            <a:r>
              <a:rPr sz="2400" spc="-5" dirty="0">
                <a:solidFill>
                  <a:srgbClr val="000066"/>
                </a:solidFill>
                <a:latin typeface="Times New Roman"/>
                <a:cs typeface="Times New Roman"/>
              </a:rPr>
              <a:t>бессрочными;</a:t>
            </a:r>
            <a:endParaRPr sz="2400"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  <a:buSzPct val="95833"/>
              <a:buFont typeface="Wingdings"/>
              <a:buChar char=""/>
              <a:tabLst>
                <a:tab pos="153035" algn="l"/>
                <a:tab pos="1722120" algn="l"/>
                <a:tab pos="2986405" algn="l"/>
                <a:tab pos="4424680" algn="l"/>
                <a:tab pos="4919980" algn="l"/>
                <a:tab pos="5257165" algn="l"/>
                <a:tab pos="6599555" algn="l"/>
                <a:tab pos="7395845" algn="l"/>
              </a:tabLst>
            </a:pPr>
            <a:r>
              <a:rPr sz="2400" spc="-10" dirty="0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sz="2400" dirty="0">
                <a:solidFill>
                  <a:srgbClr val="000066"/>
                </a:solidFill>
                <a:latin typeface="Times New Roman"/>
                <a:cs typeface="Times New Roman"/>
              </a:rPr>
              <a:t>а</a:t>
            </a:r>
            <a:r>
              <a:rPr sz="2400" spc="-10" dirty="0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sz="2400" dirty="0">
                <a:solidFill>
                  <a:srgbClr val="000066"/>
                </a:solidFill>
                <a:latin typeface="Times New Roman"/>
                <a:cs typeface="Times New Roman"/>
              </a:rPr>
              <a:t>егор</a:t>
            </a:r>
            <a:r>
              <a:rPr sz="2400" spc="-5" dirty="0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sz="2400" spc="-10" dirty="0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sz="2400" dirty="0">
                <a:solidFill>
                  <a:srgbClr val="000066"/>
                </a:solidFill>
                <a:latin typeface="Times New Roman"/>
                <a:cs typeface="Times New Roman"/>
              </a:rPr>
              <a:t>,	</a:t>
            </a:r>
            <a:r>
              <a:rPr sz="2400" spc="-10" dirty="0">
                <a:solidFill>
                  <a:srgbClr val="000066"/>
                </a:solidFill>
                <a:latin typeface="Times New Roman"/>
                <a:cs typeface="Times New Roman"/>
              </a:rPr>
              <a:t>к</a:t>
            </a:r>
            <a:r>
              <a:rPr sz="2400" dirty="0">
                <a:solidFill>
                  <a:srgbClr val="000066"/>
                </a:solidFill>
                <a:latin typeface="Times New Roman"/>
                <a:cs typeface="Times New Roman"/>
              </a:rPr>
              <a:t>о</a:t>
            </a:r>
            <a:r>
              <a:rPr sz="2400" spc="-10" dirty="0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sz="2400" dirty="0">
                <a:solidFill>
                  <a:srgbClr val="000066"/>
                </a:solidFill>
                <a:latin typeface="Times New Roman"/>
                <a:cs typeface="Times New Roman"/>
              </a:rPr>
              <a:t>орые	</a:t>
            </a:r>
            <a:r>
              <a:rPr sz="2400" spc="-10" dirty="0">
                <a:solidFill>
                  <a:srgbClr val="000066"/>
                </a:solidFill>
                <a:latin typeface="Times New Roman"/>
                <a:cs typeface="Times New Roman"/>
              </a:rPr>
              <a:t>п</a:t>
            </a:r>
            <a:r>
              <a:rPr sz="2400" dirty="0">
                <a:solidFill>
                  <a:srgbClr val="000066"/>
                </a:solidFill>
                <a:latin typeface="Times New Roman"/>
                <a:cs typeface="Times New Roman"/>
              </a:rPr>
              <a:t>олу</a:t>
            </a:r>
            <a:r>
              <a:rPr sz="2400" spc="10" dirty="0">
                <a:solidFill>
                  <a:srgbClr val="000066"/>
                </a:solidFill>
                <a:latin typeface="Times New Roman"/>
                <a:cs typeface="Times New Roman"/>
              </a:rPr>
              <a:t>ч</a:t>
            </a:r>
            <a:r>
              <a:rPr sz="2400" spc="-10" dirty="0">
                <a:solidFill>
                  <a:srgbClr val="000066"/>
                </a:solidFill>
                <a:latin typeface="Times New Roman"/>
                <a:cs typeface="Times New Roman"/>
              </a:rPr>
              <a:t>и</a:t>
            </a:r>
            <a:r>
              <a:rPr sz="2400" spc="-5" dirty="0">
                <a:solidFill>
                  <a:srgbClr val="000066"/>
                </a:solidFill>
                <a:latin typeface="Times New Roman"/>
                <a:cs typeface="Times New Roman"/>
              </a:rPr>
              <a:t>л</a:t>
            </a:r>
            <a:r>
              <a:rPr sz="2400" dirty="0">
                <a:solidFill>
                  <a:srgbClr val="000066"/>
                </a:solidFill>
                <a:latin typeface="Times New Roman"/>
                <a:cs typeface="Times New Roman"/>
              </a:rPr>
              <a:t>и	</a:t>
            </a:r>
            <a:r>
              <a:rPr sz="2400" spc="5" dirty="0">
                <a:solidFill>
                  <a:srgbClr val="000066"/>
                </a:solidFill>
                <a:latin typeface="Times New Roman"/>
                <a:cs typeface="Times New Roman"/>
              </a:rPr>
              <a:t>д</a:t>
            </a:r>
            <a:r>
              <a:rPr sz="2400" dirty="0">
                <a:solidFill>
                  <a:srgbClr val="000066"/>
                </a:solidFill>
                <a:latin typeface="Times New Roman"/>
                <a:cs typeface="Times New Roman"/>
              </a:rPr>
              <a:t>о	1	се</a:t>
            </a:r>
            <a:r>
              <a:rPr sz="2400" spc="-10" dirty="0">
                <a:solidFill>
                  <a:srgbClr val="000066"/>
                </a:solidFill>
                <a:latin typeface="Times New Roman"/>
                <a:cs typeface="Times New Roman"/>
              </a:rPr>
              <a:t>н</a:t>
            </a:r>
            <a:r>
              <a:rPr sz="2400" dirty="0">
                <a:solidFill>
                  <a:srgbClr val="000066"/>
                </a:solidFill>
                <a:latin typeface="Times New Roman"/>
                <a:cs typeface="Times New Roman"/>
              </a:rPr>
              <a:t>т</a:t>
            </a:r>
            <a:r>
              <a:rPr sz="2400" spc="-5" dirty="0">
                <a:solidFill>
                  <a:srgbClr val="000066"/>
                </a:solidFill>
                <a:latin typeface="Times New Roman"/>
                <a:cs typeface="Times New Roman"/>
              </a:rPr>
              <a:t>я</a:t>
            </a:r>
            <a:r>
              <a:rPr sz="2400" spc="5" dirty="0">
                <a:solidFill>
                  <a:srgbClr val="000066"/>
                </a:solidFill>
                <a:latin typeface="Times New Roman"/>
                <a:cs typeface="Times New Roman"/>
              </a:rPr>
              <a:t>б</a:t>
            </a:r>
            <a:r>
              <a:rPr sz="2400" dirty="0">
                <a:solidFill>
                  <a:srgbClr val="000066"/>
                </a:solidFill>
                <a:latin typeface="Times New Roman"/>
                <a:cs typeface="Times New Roman"/>
              </a:rPr>
              <a:t>ря	2023	</a:t>
            </a:r>
            <a:r>
              <a:rPr sz="2400" spc="-10" dirty="0">
                <a:solidFill>
                  <a:srgbClr val="000066"/>
                </a:solidFill>
                <a:latin typeface="Times New Roman"/>
                <a:cs typeface="Times New Roman"/>
              </a:rPr>
              <a:t>г</a:t>
            </a:r>
            <a:r>
              <a:rPr sz="2400" dirty="0">
                <a:solidFill>
                  <a:srgbClr val="000066"/>
                </a:solidFill>
                <a:latin typeface="Times New Roman"/>
                <a:cs typeface="Times New Roman"/>
              </a:rPr>
              <a:t>ода,  </a:t>
            </a:r>
            <a:r>
              <a:rPr sz="2400" spc="-5" dirty="0">
                <a:solidFill>
                  <a:srgbClr val="000066"/>
                </a:solidFill>
                <a:latin typeface="Times New Roman"/>
                <a:cs typeface="Times New Roman"/>
              </a:rPr>
              <a:t>действуют пять лет;</a:t>
            </a:r>
            <a:endParaRPr sz="2400">
              <a:latin typeface="Times New Roman"/>
              <a:cs typeface="Times New Roman"/>
            </a:endParaRPr>
          </a:p>
          <a:p>
            <a:pPr marL="152400" indent="-140335">
              <a:lnSpc>
                <a:spcPct val="100000"/>
              </a:lnSpc>
              <a:buSzPct val="95833"/>
              <a:buFont typeface="Wingdings"/>
              <a:buChar char=""/>
              <a:tabLst>
                <a:tab pos="153035" algn="l"/>
              </a:tabLst>
            </a:pPr>
            <a:r>
              <a:rPr sz="2400" spc="-5" dirty="0">
                <a:solidFill>
                  <a:srgbClr val="000066"/>
                </a:solidFill>
                <a:latin typeface="Times New Roman"/>
                <a:cs typeface="Times New Roman"/>
              </a:rPr>
              <a:t>заявление</a:t>
            </a:r>
            <a:r>
              <a:rPr sz="2400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000066"/>
                </a:solidFill>
                <a:latin typeface="Times New Roman"/>
                <a:cs typeface="Times New Roman"/>
              </a:rPr>
              <a:t>на</a:t>
            </a:r>
            <a:r>
              <a:rPr sz="2400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000066"/>
                </a:solidFill>
                <a:latin typeface="Times New Roman"/>
                <a:cs typeface="Times New Roman"/>
              </a:rPr>
              <a:t>аттестацию можно</a:t>
            </a:r>
            <a:r>
              <a:rPr sz="2400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000066"/>
                </a:solidFill>
                <a:latin typeface="Times New Roman"/>
                <a:cs typeface="Times New Roman"/>
              </a:rPr>
              <a:t>подать через</a:t>
            </a:r>
            <a:r>
              <a:rPr sz="2400" spc="5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000066"/>
                </a:solidFill>
                <a:latin typeface="Times New Roman"/>
                <a:cs typeface="Times New Roman"/>
              </a:rPr>
              <a:t>Госуслуги;</a:t>
            </a:r>
            <a:endParaRPr sz="2400">
              <a:latin typeface="Times New Roman"/>
              <a:cs typeface="Times New Roman"/>
            </a:endParaRPr>
          </a:p>
          <a:p>
            <a:pPr marL="12700" marR="6350" algn="just">
              <a:lnSpc>
                <a:spcPct val="100000"/>
              </a:lnSpc>
              <a:buSzPct val="95833"/>
              <a:buFont typeface="Wingdings"/>
              <a:buChar char=""/>
              <a:tabLst>
                <a:tab pos="153035" algn="l"/>
              </a:tabLst>
            </a:pPr>
            <a:r>
              <a:rPr sz="2400" spc="-5" dirty="0">
                <a:solidFill>
                  <a:srgbClr val="000066"/>
                </a:solidFill>
                <a:latin typeface="Times New Roman"/>
                <a:cs typeface="Times New Roman"/>
              </a:rPr>
              <a:t>подать заявление можно независимо </a:t>
            </a:r>
            <a:r>
              <a:rPr sz="2400" dirty="0">
                <a:solidFill>
                  <a:srgbClr val="000066"/>
                </a:solidFill>
                <a:latin typeface="Times New Roman"/>
                <a:cs typeface="Times New Roman"/>
              </a:rPr>
              <a:t>от </a:t>
            </a:r>
            <a:r>
              <a:rPr sz="2400" spc="-5" dirty="0">
                <a:solidFill>
                  <a:srgbClr val="000066"/>
                </a:solidFill>
                <a:latin typeface="Times New Roman"/>
                <a:cs typeface="Times New Roman"/>
              </a:rPr>
              <a:t>продолжительности </a:t>
            </a:r>
            <a:r>
              <a:rPr sz="2400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000066"/>
                </a:solidFill>
                <a:latin typeface="Times New Roman"/>
                <a:cs typeface="Times New Roman"/>
              </a:rPr>
              <a:t>работы</a:t>
            </a:r>
            <a:r>
              <a:rPr sz="2400" spc="220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sz="2400" spc="240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000066"/>
                </a:solidFill>
                <a:latin typeface="Times New Roman"/>
                <a:cs typeface="Times New Roman"/>
              </a:rPr>
              <a:t>ДОО,</a:t>
            </a:r>
            <a:r>
              <a:rPr sz="2400" spc="235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sz="2400" spc="235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000066"/>
                </a:solidFill>
                <a:latin typeface="Times New Roman"/>
                <a:cs typeface="Times New Roman"/>
              </a:rPr>
              <a:t>том</a:t>
            </a:r>
            <a:r>
              <a:rPr sz="2400" spc="229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000066"/>
                </a:solidFill>
                <a:latin typeface="Times New Roman"/>
                <a:cs typeface="Times New Roman"/>
              </a:rPr>
              <a:t>числе</a:t>
            </a:r>
            <a:r>
              <a:rPr sz="2400" spc="229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sz="2400" spc="235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000066"/>
                </a:solidFill>
                <a:latin typeface="Times New Roman"/>
                <a:cs typeface="Times New Roman"/>
              </a:rPr>
              <a:t>период</a:t>
            </a:r>
            <a:r>
              <a:rPr sz="2400" spc="235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000066"/>
                </a:solidFill>
                <a:latin typeface="Times New Roman"/>
                <a:cs typeface="Times New Roman"/>
              </a:rPr>
              <a:t>нахождения</a:t>
            </a:r>
            <a:r>
              <a:rPr sz="2400" spc="240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sz="2400" spc="225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000066"/>
                </a:solidFill>
                <a:latin typeface="Times New Roman"/>
                <a:cs typeface="Times New Roman"/>
              </a:rPr>
              <a:t>отпуске </a:t>
            </a:r>
            <a:r>
              <a:rPr sz="2400" spc="-590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000066"/>
                </a:solidFill>
                <a:latin typeface="Times New Roman"/>
                <a:cs typeface="Times New Roman"/>
              </a:rPr>
              <a:t>по </a:t>
            </a:r>
            <a:r>
              <a:rPr sz="2400" dirty="0">
                <a:solidFill>
                  <a:srgbClr val="000066"/>
                </a:solidFill>
                <a:latin typeface="Times New Roman"/>
                <a:cs typeface="Times New Roman"/>
              </a:rPr>
              <a:t>уходу </a:t>
            </a:r>
            <a:r>
              <a:rPr sz="2400" spc="-5" dirty="0">
                <a:solidFill>
                  <a:srgbClr val="000066"/>
                </a:solidFill>
                <a:latin typeface="Times New Roman"/>
                <a:cs typeface="Times New Roman"/>
              </a:rPr>
              <a:t>за</a:t>
            </a:r>
            <a:r>
              <a:rPr sz="2400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000066"/>
                </a:solidFill>
                <a:latin typeface="Times New Roman"/>
                <a:cs typeface="Times New Roman"/>
              </a:rPr>
              <a:t>ребенком;</a:t>
            </a:r>
            <a:endParaRPr sz="2400">
              <a:latin typeface="Times New Roman"/>
              <a:cs typeface="Times New Roman"/>
            </a:endParaRPr>
          </a:p>
          <a:p>
            <a:pPr marL="152400" indent="-140335" algn="just">
              <a:lnSpc>
                <a:spcPct val="100000"/>
              </a:lnSpc>
              <a:buSzPct val="95833"/>
              <a:buFont typeface="Wingdings"/>
              <a:buChar char=""/>
              <a:tabLst>
                <a:tab pos="153035" algn="l"/>
              </a:tabLst>
            </a:pPr>
            <a:r>
              <a:rPr sz="2400" spc="-5" dirty="0">
                <a:solidFill>
                  <a:srgbClr val="000066"/>
                </a:solidFill>
                <a:latin typeface="Times New Roman"/>
                <a:cs typeface="Times New Roman"/>
              </a:rPr>
              <a:t>не</a:t>
            </a:r>
            <a:r>
              <a:rPr sz="2400" spc="475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000066"/>
                </a:solidFill>
                <a:latin typeface="Times New Roman"/>
                <a:cs typeface="Times New Roman"/>
              </a:rPr>
              <a:t>позднее,</a:t>
            </a:r>
            <a:r>
              <a:rPr sz="2400" spc="470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000066"/>
                </a:solidFill>
                <a:latin typeface="Times New Roman"/>
                <a:cs typeface="Times New Roman"/>
              </a:rPr>
              <a:t>чем</a:t>
            </a:r>
            <a:r>
              <a:rPr sz="2400" spc="465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000066"/>
                </a:solidFill>
                <a:latin typeface="Times New Roman"/>
                <a:cs typeface="Times New Roman"/>
              </a:rPr>
              <a:t>за</a:t>
            </a:r>
            <a:r>
              <a:rPr sz="2400" spc="465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000066"/>
                </a:solidFill>
                <a:latin typeface="Times New Roman"/>
                <a:cs typeface="Times New Roman"/>
              </a:rPr>
              <a:t>5</a:t>
            </a:r>
            <a:r>
              <a:rPr sz="2400" spc="470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000066"/>
                </a:solidFill>
                <a:latin typeface="Times New Roman"/>
                <a:cs typeface="Times New Roman"/>
              </a:rPr>
              <a:t>рабочих</a:t>
            </a:r>
            <a:r>
              <a:rPr sz="2400" spc="459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000066"/>
                </a:solidFill>
                <a:latin typeface="Times New Roman"/>
                <a:cs typeface="Times New Roman"/>
              </a:rPr>
              <a:t>дней</a:t>
            </a:r>
            <a:r>
              <a:rPr sz="2400" spc="465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000066"/>
                </a:solidFill>
                <a:latin typeface="Times New Roman"/>
                <a:cs typeface="Times New Roman"/>
              </a:rPr>
              <a:t>до</a:t>
            </a:r>
            <a:r>
              <a:rPr sz="2400" spc="470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000066"/>
                </a:solidFill>
                <a:latin typeface="Times New Roman"/>
                <a:cs typeface="Times New Roman"/>
              </a:rPr>
              <a:t>аттестации,</a:t>
            </a:r>
            <a:r>
              <a:rPr sz="2400" spc="470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000066"/>
                </a:solidFill>
                <a:latin typeface="Times New Roman"/>
                <a:cs typeface="Times New Roman"/>
              </a:rPr>
              <a:t>можно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72579" y="4959261"/>
            <a:ext cx="8054340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000066"/>
                </a:solidFill>
                <a:latin typeface="Times New Roman"/>
                <a:cs typeface="Times New Roman"/>
              </a:rPr>
              <a:t>направить</a:t>
            </a:r>
            <a:r>
              <a:rPr sz="2400" dirty="0">
                <a:solidFill>
                  <a:srgbClr val="000066"/>
                </a:solidFill>
                <a:latin typeface="Times New Roman"/>
                <a:cs typeface="Times New Roman"/>
              </a:rPr>
              <a:t> в</a:t>
            </a:r>
            <a:r>
              <a:rPr sz="2400" spc="5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000066"/>
                </a:solidFill>
                <a:latin typeface="Times New Roman"/>
                <a:cs typeface="Times New Roman"/>
              </a:rPr>
              <a:t>аттестационную</a:t>
            </a:r>
            <a:r>
              <a:rPr sz="2400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000066"/>
                </a:solidFill>
                <a:latin typeface="Times New Roman"/>
                <a:cs typeface="Times New Roman"/>
              </a:rPr>
              <a:t>комиссию</a:t>
            </a:r>
            <a:r>
              <a:rPr sz="2400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000066"/>
                </a:solidFill>
                <a:latin typeface="Times New Roman"/>
                <a:cs typeface="Times New Roman"/>
              </a:rPr>
              <a:t>дополнительные </a:t>
            </a:r>
            <a:r>
              <a:rPr sz="2400" spc="-585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000066"/>
                </a:solidFill>
                <a:latin typeface="Times New Roman"/>
                <a:cs typeface="Times New Roman"/>
              </a:rPr>
              <a:t>сведения,</a:t>
            </a:r>
            <a:r>
              <a:rPr sz="2400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000066"/>
                </a:solidFill>
                <a:latin typeface="Times New Roman"/>
                <a:cs typeface="Times New Roman"/>
              </a:rPr>
              <a:t>которые</a:t>
            </a:r>
            <a:r>
              <a:rPr sz="2400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000066"/>
                </a:solidFill>
                <a:latin typeface="Times New Roman"/>
                <a:cs typeface="Times New Roman"/>
              </a:rPr>
              <a:t>характеризуют</a:t>
            </a:r>
            <a:r>
              <a:rPr sz="2400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000066"/>
                </a:solidFill>
                <a:latin typeface="Times New Roman"/>
                <a:cs typeface="Times New Roman"/>
              </a:rPr>
              <a:t>профессиональную </a:t>
            </a:r>
            <a:r>
              <a:rPr sz="2400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000066"/>
                </a:solidFill>
                <a:latin typeface="Times New Roman"/>
                <a:cs typeface="Times New Roman"/>
              </a:rPr>
              <a:t>деятельность педагога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143000" y="228601"/>
            <a:ext cx="5715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kern="0" spc="-5" dirty="0">
                <a:solidFill>
                  <a:srgbClr val="FF0000"/>
                </a:solidFill>
                <a:latin typeface="Times New Roman"/>
                <a:ea typeface="+mj-ea"/>
                <a:cs typeface="Times New Roman"/>
              </a:rPr>
              <a:t>Новый</a:t>
            </a:r>
            <a:r>
              <a:rPr lang="ru-RU" sz="2800" b="1" kern="0" spc="-25" dirty="0">
                <a:solidFill>
                  <a:srgbClr val="FF0000"/>
                </a:solidFill>
                <a:latin typeface="Times New Roman"/>
                <a:ea typeface="+mj-ea"/>
                <a:cs typeface="Times New Roman"/>
              </a:rPr>
              <a:t> </a:t>
            </a:r>
            <a:r>
              <a:rPr lang="ru-RU" sz="2800" b="1" kern="0" spc="-5" dirty="0">
                <a:solidFill>
                  <a:srgbClr val="FF0000"/>
                </a:solidFill>
                <a:latin typeface="Times New Roman"/>
                <a:ea typeface="+mj-ea"/>
                <a:cs typeface="Times New Roman"/>
              </a:rPr>
              <a:t>порядок</a:t>
            </a:r>
            <a:r>
              <a:rPr lang="ru-RU" sz="2800" b="1" kern="0" spc="-25" dirty="0">
                <a:solidFill>
                  <a:srgbClr val="FF0000"/>
                </a:solidFill>
                <a:latin typeface="Times New Roman"/>
                <a:ea typeface="+mj-ea"/>
                <a:cs typeface="Times New Roman"/>
              </a:rPr>
              <a:t> </a:t>
            </a:r>
            <a:r>
              <a:rPr lang="ru-RU" sz="2800" b="1" kern="0" spc="-10" dirty="0">
                <a:solidFill>
                  <a:srgbClr val="FF0000"/>
                </a:solidFill>
                <a:latin typeface="Times New Roman"/>
                <a:ea typeface="+mj-ea"/>
                <a:cs typeface="Times New Roman"/>
              </a:rPr>
              <a:t>аттестации</a:t>
            </a:r>
            <a:endParaRPr lang="ru-RU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68363" y="12"/>
            <a:ext cx="8675370" cy="6021070"/>
            <a:chOff x="468363" y="12"/>
            <a:chExt cx="8675370" cy="602107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68363" y="1340992"/>
              <a:ext cx="8319960" cy="4680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472796" y="12"/>
              <a:ext cx="2670479" cy="239974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81000" y="157355"/>
            <a:ext cx="6553200" cy="4561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>
              <a:lnSpc>
                <a:spcPct val="115000"/>
              </a:lnSpc>
              <a:spcAft>
                <a:spcPts val="1000"/>
              </a:spcAft>
            </a:pPr>
            <a:r>
              <a:rPr lang="ru-RU" b="1" dirty="0">
                <a:solidFill>
                  <a:srgbClr val="FF0000"/>
                </a:solidFill>
                <a:latin typeface="Liberation Serif"/>
                <a:ea typeface="Times New Roman"/>
                <a:cs typeface="Times New Roman"/>
              </a:rPr>
              <a:t>Новая стратегия комплексной безопасности детей: что нужно знать педагогам и </a:t>
            </a:r>
            <a:r>
              <a:rPr lang="ru-RU" b="1" dirty="0" smtClean="0">
                <a:solidFill>
                  <a:srgbClr val="FF0000"/>
                </a:solidFill>
                <a:latin typeface="Liberation Serif"/>
                <a:ea typeface="Times New Roman"/>
                <a:cs typeface="Times New Roman"/>
              </a:rPr>
              <a:t>родителям</a:t>
            </a:r>
            <a:endParaRPr lang="ru-RU" sz="1400" dirty="0">
              <a:solidFill>
                <a:srgbClr val="FF0000"/>
              </a:solidFill>
              <a:ea typeface="Times New Roman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Президент утвердил Стратегию комплексной безопасности детей в России (Стратегия) до 2030 года (</a:t>
            </a:r>
            <a:r>
              <a:rPr lang="ru-RU" dirty="0">
                <a:solidFill>
                  <a:srgbClr val="0462C1"/>
                </a:solidFill>
                <a:latin typeface="Times New Roman"/>
                <a:ea typeface="Times New Roman"/>
              </a:rPr>
              <a:t>Указ Президента от 17.05.2023 № 358</a:t>
            </a: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</a:rPr>
              <a:t>) </a:t>
            </a:r>
          </a:p>
          <a:p>
            <a:pPr>
              <a:spcAft>
                <a:spcPts val="0"/>
              </a:spcAft>
            </a:pPr>
            <a:r>
              <a:rPr lang="ru-RU" u="sng" dirty="0" smtClean="0">
                <a:solidFill>
                  <a:srgbClr val="000000"/>
                </a:solidFill>
                <a:latin typeface="Times New Roman"/>
                <a:ea typeface="Times New Roman"/>
              </a:rPr>
              <a:t>Документ </a:t>
            </a:r>
            <a:r>
              <a:rPr lang="ru-RU" u="sng" dirty="0">
                <a:solidFill>
                  <a:srgbClr val="000000"/>
                </a:solidFill>
                <a:latin typeface="Times New Roman"/>
                <a:ea typeface="Times New Roman"/>
              </a:rPr>
              <a:t>содержит пять основных угроз безопасности: </a:t>
            </a:r>
            <a:endParaRPr lang="ru-RU" sz="1600" u="sng" dirty="0">
              <a:solidFill>
                <a:srgbClr val="000000"/>
              </a:solidFill>
              <a:latin typeface="Times New Roman"/>
              <a:ea typeface="Times New Roman"/>
            </a:endParaRPr>
          </a:p>
          <a:p>
            <a:pPr>
              <a:spcAft>
                <a:spcPts val="195"/>
              </a:spcAft>
            </a:pPr>
            <a:r>
              <a:rPr lang="ru-RU" sz="1100" dirty="0">
                <a:solidFill>
                  <a:srgbClr val="000000"/>
                </a:solidFill>
                <a:latin typeface="Times New Roman"/>
                <a:ea typeface="Times New Roman"/>
              </a:rPr>
              <a:t>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снижение уровня благополучия детей и семей, имеющих детей; </a:t>
            </a:r>
            <a:endParaRPr lang="ru-RU" sz="1600" dirty="0">
              <a:solidFill>
                <a:srgbClr val="000000"/>
              </a:solidFill>
              <a:latin typeface="Times New Roman"/>
              <a:ea typeface="Times New Roman"/>
            </a:endParaRPr>
          </a:p>
          <a:p>
            <a:pPr>
              <a:spcAft>
                <a:spcPts val="195"/>
              </a:spcAft>
            </a:pPr>
            <a:r>
              <a:rPr lang="ru-RU" sz="1100" dirty="0">
                <a:solidFill>
                  <a:srgbClr val="000000"/>
                </a:solidFill>
                <a:latin typeface="Times New Roman"/>
                <a:ea typeface="Times New Roman"/>
              </a:rPr>
              <a:t>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высокий уровень травматизма среди детей, приводящий к их смертности или инвалидности; </a:t>
            </a:r>
            <a:endParaRPr lang="ru-RU" sz="1600" dirty="0">
              <a:solidFill>
                <a:srgbClr val="000000"/>
              </a:solidFill>
              <a:latin typeface="Times New Roman"/>
              <a:ea typeface="Times New Roman"/>
            </a:endParaRPr>
          </a:p>
          <a:p>
            <a:pPr>
              <a:spcAft>
                <a:spcPts val="195"/>
              </a:spcAft>
            </a:pPr>
            <a:r>
              <a:rPr lang="ru-RU" sz="1100" dirty="0">
                <a:solidFill>
                  <a:srgbClr val="000000"/>
                </a:solidFill>
                <a:latin typeface="Times New Roman"/>
                <a:ea typeface="Times New Roman"/>
              </a:rPr>
              <a:t>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вовлечение несовершеннолетних в преступную деятельность, совершение преступлений в отношении детей; </a:t>
            </a:r>
            <a:endParaRPr lang="ru-RU" sz="1600" dirty="0">
              <a:solidFill>
                <a:srgbClr val="000000"/>
              </a:solidFill>
              <a:latin typeface="Times New Roman"/>
              <a:ea typeface="Times New Roman"/>
            </a:endParaRPr>
          </a:p>
          <a:p>
            <a:pPr>
              <a:spcAft>
                <a:spcPts val="195"/>
              </a:spcAft>
            </a:pPr>
            <a:r>
              <a:rPr lang="ru-RU" sz="1100" dirty="0">
                <a:solidFill>
                  <a:srgbClr val="000000"/>
                </a:solidFill>
                <a:latin typeface="Times New Roman"/>
                <a:ea typeface="Times New Roman"/>
              </a:rPr>
              <a:t>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распространение информации, представляющей опасность для детей, в том числе в Интернете; </a:t>
            </a:r>
            <a:endParaRPr lang="ru-RU" sz="1600" dirty="0">
              <a:solidFill>
                <a:srgbClr val="000000"/>
              </a:solidFill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ru-RU" sz="1100" dirty="0">
                <a:solidFill>
                  <a:srgbClr val="000000"/>
                </a:solidFill>
                <a:latin typeface="Times New Roman"/>
                <a:ea typeface="Times New Roman"/>
              </a:rPr>
              <a:t>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изменение представлений о традиционных духовно-нравственных, в том числе и семейных, ценностях. </a:t>
            </a:r>
            <a:endParaRPr lang="ru-RU" sz="1600" dirty="0">
              <a:solidFill>
                <a:srgbClr val="000000"/>
              </a:solidFill>
              <a:effectLst/>
              <a:latin typeface="Times New Roman"/>
              <a:ea typeface="Times New Roman"/>
            </a:endParaRPr>
          </a:p>
        </p:txBody>
      </p:sp>
      <p:pic>
        <p:nvPicPr>
          <p:cNvPr id="9218" name="Picture 2" descr="https://avatars.mds.yandex.net/i?id=e852a5352b24730f9cd86f8821509713cebdebf6-9268591-images-thumbs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724400"/>
            <a:ext cx="2384731" cy="1495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s://avatars.mds.yandex.net/i?id=e37197329b7eaf407d06aaeaed8d8151298526ab-10115290-images-thumbs&amp;n=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9387" y="4589320"/>
            <a:ext cx="292608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s://avatars.mds.yandex.net/i?id=4afa545dc92907e22586a917e41ef2d6dd4066dd-9293428-images-thumbs&amp;n=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5181600"/>
            <a:ext cx="2007228" cy="1333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https://avatars.mds.yandex.net/i?id=b810af371f3eb820ca74e4b24fc71b3cceca9a24-8201030-images-thumbs&amp;n=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9967" y="381000"/>
            <a:ext cx="2095500" cy="1693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https://avatars.mds.yandex.net/i?id=f0226770d5076e8e0e4e5a0796f5c8245ab895e6-9857494-images-thumbs&amp;n=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2437979"/>
            <a:ext cx="1752600" cy="1402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56579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57400" y="197346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dirty="0">
                <a:latin typeface="Times New Roman"/>
                <a:ea typeface="Times New Roman"/>
              </a:rPr>
              <a:t>Годовой план работы</a:t>
            </a:r>
          </a:p>
          <a:p>
            <a:pPr algn="ctr">
              <a:spcAft>
                <a:spcPts val="0"/>
              </a:spcAft>
            </a:pPr>
            <a:r>
              <a:rPr lang="ru-RU" dirty="0">
                <a:latin typeface="Times New Roman"/>
                <a:ea typeface="Times New Roman"/>
              </a:rPr>
              <a:t>«</a:t>
            </a:r>
            <a:r>
              <a:rPr lang="ru-RU" dirty="0" err="1">
                <a:latin typeface="Times New Roman"/>
                <a:ea typeface="Times New Roman"/>
              </a:rPr>
              <a:t>Мартюшевский</a:t>
            </a:r>
            <a:r>
              <a:rPr lang="ru-RU" dirty="0">
                <a:latin typeface="Times New Roman"/>
                <a:ea typeface="Times New Roman"/>
              </a:rPr>
              <a:t> детский сад «Искорка»</a:t>
            </a:r>
            <a:endParaRPr lang="ru-RU" sz="1000" dirty="0">
              <a:latin typeface="Times New Roman"/>
              <a:ea typeface="Times New Roman"/>
            </a:endParaRPr>
          </a:p>
          <a:p>
            <a:pPr algn="ctr">
              <a:spcAft>
                <a:spcPts val="0"/>
              </a:spcAft>
            </a:pPr>
            <a:r>
              <a:rPr lang="ru-RU" dirty="0">
                <a:latin typeface="Times New Roman"/>
                <a:ea typeface="Times New Roman"/>
              </a:rPr>
              <a:t>на 2023-2024 учебный год</a:t>
            </a:r>
            <a:endParaRPr lang="ru-RU" sz="1000" dirty="0">
              <a:latin typeface="Times New Roman"/>
              <a:ea typeface="Times New Roman"/>
            </a:endParaRPr>
          </a:p>
          <a:p>
            <a:pPr algn="ctr">
              <a:spcAft>
                <a:spcPts val="0"/>
              </a:spcAft>
            </a:pPr>
            <a:r>
              <a:rPr lang="ru-RU" dirty="0">
                <a:latin typeface="Times New Roman"/>
                <a:ea typeface="Times New Roman"/>
              </a:rPr>
              <a:t> </a:t>
            </a:r>
            <a:endParaRPr lang="ru-RU" sz="1000" dirty="0">
              <a:effectLst/>
              <a:latin typeface="Times New Roman"/>
              <a:ea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990600" y="1219200"/>
            <a:ext cx="6781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6305" marR="455295" algn="ctr">
              <a:spcAft>
                <a:spcPts val="0"/>
              </a:spcAft>
            </a:pPr>
            <a:r>
              <a:rPr lang="ru-RU" b="1" i="1" dirty="0">
                <a:latin typeface="Liberation Serif"/>
                <a:ea typeface="Times New Roman"/>
              </a:rPr>
              <a:t>Приоритетное</a:t>
            </a:r>
            <a:r>
              <a:rPr lang="ru-RU" b="1" i="1" spc="-15" dirty="0">
                <a:latin typeface="Liberation Serif"/>
                <a:ea typeface="Times New Roman"/>
              </a:rPr>
              <a:t> </a:t>
            </a:r>
            <a:r>
              <a:rPr lang="ru-RU" b="1" dirty="0">
                <a:latin typeface="Liberation Serif"/>
                <a:ea typeface="Times New Roman"/>
              </a:rPr>
              <a:t>направления</a:t>
            </a:r>
            <a:r>
              <a:rPr lang="ru-RU" b="1" spc="-30" dirty="0">
                <a:latin typeface="Liberation Serif"/>
                <a:ea typeface="Times New Roman"/>
              </a:rPr>
              <a:t> </a:t>
            </a:r>
            <a:r>
              <a:rPr lang="ru-RU" b="1" dirty="0">
                <a:latin typeface="Liberation Serif"/>
                <a:ea typeface="Times New Roman"/>
              </a:rPr>
              <a:t>работы: </a:t>
            </a:r>
            <a:endParaRPr lang="ru-RU" sz="1400" dirty="0">
              <a:latin typeface="Times New Roman"/>
              <a:ea typeface="Times New Roman"/>
            </a:endParaRPr>
          </a:p>
          <a:p>
            <a:pPr marL="916305" marR="455295" algn="ctr">
              <a:spcAft>
                <a:spcPts val="0"/>
              </a:spcAft>
            </a:pPr>
            <a:r>
              <a:rPr lang="ru-RU" b="1" dirty="0">
                <a:latin typeface="Liberation Serif"/>
                <a:ea typeface="Times New Roman"/>
              </a:rPr>
              <a:t>"</a:t>
            </a:r>
            <a:r>
              <a:rPr lang="ru-RU" i="1" dirty="0">
                <a:latin typeface="Liberation Serif"/>
                <a:ea typeface="Times New Roman"/>
              </a:rPr>
              <a:t>Нравственное воспитание дошкольников в детском саду и дома"</a:t>
            </a:r>
            <a:endParaRPr lang="ru-RU" sz="1400" dirty="0">
              <a:effectLst/>
              <a:latin typeface="Times New Roman"/>
              <a:ea typeface="Times New Roman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57200" y="2514600"/>
            <a:ext cx="8534400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45160" marR="523875" indent="271145" algn="just">
              <a:lnSpc>
                <a:spcPct val="150000"/>
              </a:lnSpc>
              <a:spcAft>
                <a:spcPts val="0"/>
              </a:spcAft>
            </a:pPr>
            <a:r>
              <a:rPr lang="ru-RU" b="1" dirty="0">
                <a:latin typeface="Liberation Serif"/>
                <a:ea typeface="Times New Roman"/>
              </a:rPr>
              <a:t>Цель:</a:t>
            </a:r>
            <a:r>
              <a:rPr lang="ru-RU" spc="5" dirty="0">
                <a:latin typeface="Liberation Serif"/>
                <a:ea typeface="Times New Roman"/>
              </a:rPr>
              <a:t> </a:t>
            </a:r>
            <a:r>
              <a:rPr lang="ru-RU" dirty="0">
                <a:latin typeface="Liberation Serif"/>
                <a:ea typeface="Times New Roman"/>
              </a:rPr>
              <a:t>создание</a:t>
            </a:r>
            <a:r>
              <a:rPr lang="ru-RU" spc="5" dirty="0">
                <a:latin typeface="Liberation Serif"/>
                <a:ea typeface="Times New Roman"/>
              </a:rPr>
              <a:t> </a:t>
            </a:r>
            <a:r>
              <a:rPr lang="ru-RU" dirty="0">
                <a:latin typeface="Liberation Serif"/>
                <a:ea typeface="Times New Roman"/>
              </a:rPr>
              <a:t>благоприятных условий для полноценного проживания ребенком дошкольного</a:t>
            </a:r>
            <a:r>
              <a:rPr lang="ru-RU" spc="5" dirty="0">
                <a:latin typeface="Liberation Serif"/>
                <a:ea typeface="Times New Roman"/>
              </a:rPr>
              <a:t> </a:t>
            </a:r>
            <a:r>
              <a:rPr lang="ru-RU" dirty="0">
                <a:latin typeface="Liberation Serif"/>
                <a:ea typeface="Times New Roman"/>
              </a:rPr>
              <a:t>детства,</a:t>
            </a:r>
            <a:r>
              <a:rPr lang="ru-RU" spc="5" dirty="0">
                <a:latin typeface="Liberation Serif"/>
                <a:ea typeface="Times New Roman"/>
              </a:rPr>
              <a:t> </a:t>
            </a:r>
            <a:r>
              <a:rPr lang="ru-RU" dirty="0">
                <a:latin typeface="Liberation Serif"/>
                <a:ea typeface="Times New Roman"/>
              </a:rPr>
              <a:t>формирование</a:t>
            </a:r>
            <a:r>
              <a:rPr lang="ru-RU" spc="5" dirty="0">
                <a:latin typeface="Liberation Serif"/>
                <a:ea typeface="Times New Roman"/>
              </a:rPr>
              <a:t> </a:t>
            </a:r>
            <a:r>
              <a:rPr lang="ru-RU" dirty="0">
                <a:latin typeface="Liberation Serif"/>
                <a:ea typeface="Times New Roman"/>
              </a:rPr>
              <a:t>основ</a:t>
            </a:r>
            <a:r>
              <a:rPr lang="ru-RU" spc="5" dirty="0">
                <a:latin typeface="Liberation Serif"/>
                <a:ea typeface="Times New Roman"/>
              </a:rPr>
              <a:t> </a:t>
            </a:r>
            <a:r>
              <a:rPr lang="ru-RU" dirty="0">
                <a:latin typeface="Liberation Serif"/>
                <a:ea typeface="Times New Roman"/>
              </a:rPr>
              <a:t>базовой</a:t>
            </a:r>
            <a:r>
              <a:rPr lang="ru-RU" spc="5" dirty="0">
                <a:latin typeface="Liberation Serif"/>
                <a:ea typeface="Times New Roman"/>
              </a:rPr>
              <a:t> </a:t>
            </a:r>
            <a:r>
              <a:rPr lang="ru-RU" dirty="0">
                <a:latin typeface="Liberation Serif"/>
                <a:ea typeface="Times New Roman"/>
              </a:rPr>
              <a:t>культуры</a:t>
            </a:r>
            <a:r>
              <a:rPr lang="ru-RU" spc="5" dirty="0">
                <a:latin typeface="Liberation Serif"/>
                <a:ea typeface="Times New Roman"/>
              </a:rPr>
              <a:t> </a:t>
            </a:r>
            <a:r>
              <a:rPr lang="ru-RU" dirty="0">
                <a:latin typeface="Liberation Serif"/>
                <a:ea typeface="Times New Roman"/>
              </a:rPr>
              <a:t>личности,</a:t>
            </a:r>
            <a:r>
              <a:rPr lang="ru-RU" spc="5" dirty="0">
                <a:latin typeface="Liberation Serif"/>
                <a:ea typeface="Times New Roman"/>
              </a:rPr>
              <a:t> </a:t>
            </a:r>
            <a:r>
              <a:rPr lang="ru-RU" dirty="0">
                <a:latin typeface="Liberation Serif"/>
                <a:ea typeface="Times New Roman"/>
              </a:rPr>
              <a:t>всестороннее</a:t>
            </a:r>
            <a:r>
              <a:rPr lang="ru-RU" spc="5" dirty="0">
                <a:latin typeface="Liberation Serif"/>
                <a:ea typeface="Times New Roman"/>
              </a:rPr>
              <a:t> </a:t>
            </a:r>
            <a:r>
              <a:rPr lang="ru-RU" dirty="0">
                <a:latin typeface="Liberation Serif"/>
                <a:ea typeface="Times New Roman"/>
              </a:rPr>
              <a:t>развитие психических и физических качеств в соответствии с возрастными и</a:t>
            </a:r>
            <a:r>
              <a:rPr lang="ru-RU" spc="5" dirty="0">
                <a:latin typeface="Liberation Serif"/>
                <a:ea typeface="Times New Roman"/>
              </a:rPr>
              <a:t> </a:t>
            </a:r>
            <a:r>
              <a:rPr lang="ru-RU" dirty="0">
                <a:latin typeface="Liberation Serif"/>
                <a:ea typeface="Times New Roman"/>
              </a:rPr>
              <a:t>индивидуальными особенностями, подготовка ребенка</a:t>
            </a:r>
            <a:r>
              <a:rPr lang="ru-RU" spc="5" dirty="0">
                <a:latin typeface="Liberation Serif"/>
                <a:ea typeface="Times New Roman"/>
              </a:rPr>
              <a:t> </a:t>
            </a:r>
            <a:r>
              <a:rPr lang="ru-RU" dirty="0">
                <a:latin typeface="Liberation Serif"/>
                <a:ea typeface="Times New Roman"/>
              </a:rPr>
              <a:t>к жизни в современном</a:t>
            </a:r>
            <a:r>
              <a:rPr lang="ru-RU" spc="5" dirty="0">
                <a:latin typeface="Liberation Serif"/>
                <a:ea typeface="Times New Roman"/>
              </a:rPr>
              <a:t> </a:t>
            </a:r>
            <a:r>
              <a:rPr lang="ru-RU" dirty="0">
                <a:latin typeface="Liberation Serif"/>
                <a:ea typeface="Times New Roman"/>
              </a:rPr>
              <a:t>обществе, формирование предпосылок к учебной деятельности, обеспечение</a:t>
            </a:r>
            <a:r>
              <a:rPr lang="ru-RU" spc="5" dirty="0">
                <a:latin typeface="Liberation Serif"/>
                <a:ea typeface="Times New Roman"/>
              </a:rPr>
              <a:t> </a:t>
            </a:r>
            <a:r>
              <a:rPr lang="ru-RU" dirty="0">
                <a:latin typeface="Liberation Serif"/>
                <a:ea typeface="Times New Roman"/>
              </a:rPr>
              <a:t>безопасности</a:t>
            </a:r>
            <a:r>
              <a:rPr lang="ru-RU" spc="15" dirty="0">
                <a:latin typeface="Liberation Serif"/>
                <a:ea typeface="Times New Roman"/>
              </a:rPr>
              <a:t> </a:t>
            </a:r>
            <a:r>
              <a:rPr lang="ru-RU" dirty="0">
                <a:latin typeface="Liberation Serif"/>
                <a:ea typeface="Times New Roman"/>
              </a:rPr>
              <a:t>жизнедеятельности.</a:t>
            </a:r>
            <a:endParaRPr lang="ru-RU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499936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69" y="369"/>
            <a:ext cx="9143631" cy="68576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9038" y="367918"/>
            <a:ext cx="7765923" cy="61214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847118" y="12"/>
            <a:ext cx="3296513" cy="3130181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447800" y="152400"/>
            <a:ext cx="5410200" cy="410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/>
                <a:ea typeface="Calibri"/>
              </a:rPr>
              <a:t>Регламент проведения педагогического совета</a:t>
            </a:r>
            <a:endParaRPr lang="ru-RU" sz="1400" dirty="0">
              <a:ea typeface="Calibri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1293917"/>
              </p:ext>
            </p:extLst>
          </p:nvPr>
        </p:nvGraphicFramePr>
        <p:xfrm>
          <a:off x="304800" y="762000"/>
          <a:ext cx="6248400" cy="5410197"/>
        </p:xfrm>
        <a:graphic>
          <a:graphicData uri="http://schemas.openxmlformats.org/drawingml/2006/table">
            <a:tbl>
              <a:tblPr firstRow="1" firstCol="1" bandRow="1" bandCol="1"/>
              <a:tblGrid>
                <a:gridCol w="1084776"/>
                <a:gridCol w="3633907"/>
                <a:gridCol w="1529717"/>
              </a:tblGrid>
              <a:tr h="2158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Время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924" marR="299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Рассматриваемые вопросы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924" marR="299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Ответственный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924" marR="299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5023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13.00 - 13.05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924" marR="299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Задачи, регламент, состав проектной группы.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Выполнение решений предыдущего педагогического совета.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924" marR="299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Бутылина Н.А.,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ст. воспитатель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924" marR="299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174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13.05 – 13.10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924" marR="299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Тест-настрой «Что я возьму в новый учебный год»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924" marR="299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Бутылина Н.А.,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ст. воспитатель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924" marR="299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174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13.10 - 13.20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924" marR="299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889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Доклад «Анализ летней оздоровительной работ с детьми»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924" marR="299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Бутылина Н.А.,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ст. воспитатель 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924" marR="299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7163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13.20 - 13.55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924" marR="299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Обсуждение и утверждение ОП ДО в соответствии с ФОП ДО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924" marR="299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Бутылина</a:t>
                      </a: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Н.А.,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ст. воспитатель,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участники педсовета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924" marR="299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1747">
                <a:tc>
                  <a:txBody>
                    <a:bodyPr/>
                    <a:lstStyle/>
                    <a:p>
                      <a:pPr indent="-2286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13.55 – 14.05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924" marR="299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Аттестация педагогических работников: новый порядок и квалификационные категории.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924" marR="299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Бутылина</a:t>
                      </a: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Н.А.,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ст. воспитатель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924" marR="299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1747">
                <a:tc>
                  <a:txBody>
                    <a:bodyPr/>
                    <a:lstStyle/>
                    <a:p>
                      <a:pPr indent="-2286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14.05 – 14.10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924" marR="299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Новая стратегия комплексной безопасности детей: что нужно знать педагогам и родителям.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924" marR="299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Бутылина</a:t>
                      </a: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Н.А.,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ст. воспитатель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924" marR="299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5023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14.10 – 14.30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924" marR="299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Обсуждение основных приоритетов развития ДОО. Утверждение годового плана работы ДОО на 2023/24 учебный год.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924" marR="299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Бутылина</a:t>
                      </a: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Н.А.,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ст. воспитатель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924" marR="299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174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14.30 – 14.40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924" marR="299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Утверждение локальных актов по организации воспитательно-образовательного процесса.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924" marR="299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Бутылина Н.А.,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ст. воспитатель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924" marR="299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174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14.40 – 14.45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924" marR="299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Суждения и мнения по теме педагогического совета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924" marR="299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участники педсовета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924" marR="299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58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14.45-14.50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924" marR="299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Проект решения педагогического совета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924" marR="299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проектная группа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924" marR="299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58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14.50-15.00 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924" marR="299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Разное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924" marR="299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Шелудкова</a:t>
                      </a: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А.М.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9924" marR="299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352422" y="248665"/>
            <a:ext cx="7169784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i="1" dirty="0">
                <a:solidFill>
                  <a:srgbClr val="000066"/>
                </a:solidFill>
                <a:latin typeface="Times New Roman"/>
                <a:cs typeface="Times New Roman"/>
              </a:rPr>
              <a:t>Тест-настрой</a:t>
            </a:r>
            <a:r>
              <a:rPr i="1" spc="-10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i="1" dirty="0">
                <a:solidFill>
                  <a:srgbClr val="000066"/>
                </a:solidFill>
                <a:latin typeface="Times New Roman"/>
                <a:cs typeface="Times New Roman"/>
              </a:rPr>
              <a:t>«Что</a:t>
            </a:r>
            <a:r>
              <a:rPr i="1" spc="-5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i="1" dirty="0">
                <a:solidFill>
                  <a:srgbClr val="000066"/>
                </a:solidFill>
                <a:latin typeface="Times New Roman"/>
                <a:cs typeface="Times New Roman"/>
              </a:rPr>
              <a:t>я</a:t>
            </a:r>
            <a:r>
              <a:rPr i="1" spc="-15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i="1" spc="-5" dirty="0">
                <a:solidFill>
                  <a:srgbClr val="000066"/>
                </a:solidFill>
                <a:latin typeface="Times New Roman"/>
                <a:cs typeface="Times New Roman"/>
              </a:rPr>
              <a:t>возьму</a:t>
            </a:r>
            <a:r>
              <a:rPr i="1" spc="-10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i="1" dirty="0">
                <a:solidFill>
                  <a:srgbClr val="000066"/>
                </a:solidFill>
                <a:latin typeface="Times New Roman"/>
                <a:cs typeface="Times New Roman"/>
              </a:rPr>
              <a:t>в</a:t>
            </a:r>
            <a:r>
              <a:rPr i="1" spc="-10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i="1" spc="-5" dirty="0">
                <a:solidFill>
                  <a:srgbClr val="000066"/>
                </a:solidFill>
                <a:latin typeface="Times New Roman"/>
                <a:cs typeface="Times New Roman"/>
              </a:rPr>
              <a:t>новый</a:t>
            </a:r>
            <a:r>
              <a:rPr i="1" spc="-10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i="1" spc="-5" dirty="0">
                <a:solidFill>
                  <a:srgbClr val="000066"/>
                </a:solidFill>
                <a:latin typeface="Times New Roman"/>
                <a:cs typeface="Times New Roman"/>
              </a:rPr>
              <a:t>учебный год?»</a:t>
            </a: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176746" y="654824"/>
          <a:ext cx="8848086" cy="594035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74675"/>
                <a:gridCol w="593090"/>
                <a:gridCol w="594995"/>
                <a:gridCol w="593089"/>
                <a:gridCol w="594360"/>
                <a:gridCol w="593089"/>
                <a:gridCol w="594360"/>
                <a:gridCol w="593089"/>
                <a:gridCol w="594360"/>
                <a:gridCol w="593089"/>
                <a:gridCol w="594995"/>
                <a:gridCol w="594995"/>
                <a:gridCol w="593090"/>
                <a:gridCol w="594995"/>
                <a:gridCol w="551815"/>
              </a:tblGrid>
              <a:tr h="395274">
                <a:tc>
                  <a:txBody>
                    <a:bodyPr/>
                    <a:lstStyle/>
                    <a:p>
                      <a:pPr marL="73025">
                        <a:lnSpc>
                          <a:spcPts val="2805"/>
                        </a:lnSpc>
                        <a:spcBef>
                          <a:spcPts val="204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у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603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2390">
                        <a:lnSpc>
                          <a:spcPts val="2805"/>
                        </a:lnSpc>
                        <a:spcBef>
                          <a:spcPts val="204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с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603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2805"/>
                        </a:lnSpc>
                        <a:spcBef>
                          <a:spcPts val="204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п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603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2805"/>
                        </a:lnSpc>
                        <a:spcBef>
                          <a:spcPts val="204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е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603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2805"/>
                        </a:lnSpc>
                        <a:spcBef>
                          <a:spcPts val="204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х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603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2805"/>
                        </a:lnSpc>
                        <a:spcBef>
                          <a:spcPts val="204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р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603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2390">
                        <a:lnSpc>
                          <a:spcPts val="2805"/>
                        </a:lnSpc>
                        <a:spcBef>
                          <a:spcPts val="204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к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603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2805"/>
                        </a:lnSpc>
                        <a:spcBef>
                          <a:spcPts val="204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603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2805"/>
                        </a:lnSpc>
                        <a:spcBef>
                          <a:spcPts val="204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л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603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2390">
                        <a:lnSpc>
                          <a:spcPts val="2805"/>
                        </a:lnSpc>
                        <a:spcBef>
                          <a:spcPts val="204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л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603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2805"/>
                        </a:lnSpc>
                        <a:spcBef>
                          <a:spcPts val="204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е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603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660">
                        <a:lnSpc>
                          <a:spcPts val="2805"/>
                        </a:lnSpc>
                        <a:spcBef>
                          <a:spcPts val="204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г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603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2390">
                        <a:lnSpc>
                          <a:spcPts val="2805"/>
                        </a:lnSpc>
                        <a:spcBef>
                          <a:spcPts val="204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и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603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2805"/>
                        </a:lnSpc>
                        <a:spcBef>
                          <a:spcPts val="204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м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603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2805"/>
                        </a:lnSpc>
                        <a:spcBef>
                          <a:spcPts val="204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а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603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96722">
                <a:tc>
                  <a:txBody>
                    <a:bodyPr/>
                    <a:lstStyle/>
                    <a:p>
                      <a:pPr marL="73025">
                        <a:lnSpc>
                          <a:spcPts val="2820"/>
                        </a:lnSpc>
                        <a:spcBef>
                          <a:spcPts val="200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и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2390">
                        <a:lnSpc>
                          <a:spcPts val="2820"/>
                        </a:lnSpc>
                        <a:spcBef>
                          <a:spcPts val="200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р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2820"/>
                        </a:lnSpc>
                        <a:spcBef>
                          <a:spcPts val="200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а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2820"/>
                        </a:lnSpc>
                        <a:spcBef>
                          <a:spcPts val="200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д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2820"/>
                        </a:lnSpc>
                        <a:spcBef>
                          <a:spcPts val="200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2820"/>
                        </a:lnSpc>
                        <a:spcBef>
                          <a:spcPts val="200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с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2390">
                        <a:lnSpc>
                          <a:spcPts val="2820"/>
                        </a:lnSpc>
                        <a:spcBef>
                          <a:spcPts val="200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т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2820"/>
                        </a:lnSpc>
                        <a:spcBef>
                          <a:spcPts val="200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ь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2820"/>
                        </a:lnSpc>
                        <a:spcBef>
                          <a:spcPts val="200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к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2390">
                        <a:lnSpc>
                          <a:spcPts val="2820"/>
                        </a:lnSpc>
                        <a:spcBef>
                          <a:spcPts val="200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р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2820"/>
                        </a:lnSpc>
                        <a:spcBef>
                          <a:spcPts val="200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е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660">
                        <a:lnSpc>
                          <a:spcPts val="2820"/>
                        </a:lnSpc>
                        <a:spcBef>
                          <a:spcPts val="200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а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2390">
                        <a:lnSpc>
                          <a:spcPts val="2820"/>
                        </a:lnSpc>
                        <a:spcBef>
                          <a:spcPts val="200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т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2820"/>
                        </a:lnSpc>
                        <a:spcBef>
                          <a:spcPts val="200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и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2820"/>
                        </a:lnSpc>
                        <a:spcBef>
                          <a:spcPts val="200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в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95274">
                <a:tc>
                  <a:txBody>
                    <a:bodyPr/>
                    <a:lstStyle/>
                    <a:p>
                      <a:pPr marL="73025">
                        <a:lnSpc>
                          <a:spcPts val="2815"/>
                        </a:lnSpc>
                        <a:spcBef>
                          <a:spcPts val="195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с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476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2390">
                        <a:lnSpc>
                          <a:spcPts val="2815"/>
                        </a:lnSpc>
                        <a:spcBef>
                          <a:spcPts val="195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п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476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2815"/>
                        </a:lnSpc>
                        <a:spcBef>
                          <a:spcPts val="195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476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2815"/>
                        </a:lnSpc>
                        <a:spcBef>
                          <a:spcPts val="195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р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476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2815"/>
                        </a:lnSpc>
                        <a:spcBef>
                          <a:spcPts val="195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т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476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2815"/>
                        </a:lnSpc>
                        <a:spcBef>
                          <a:spcPts val="195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а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476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2390">
                        <a:lnSpc>
                          <a:spcPts val="2815"/>
                        </a:lnSpc>
                        <a:spcBef>
                          <a:spcPts val="195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т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476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2815"/>
                        </a:lnSpc>
                        <a:spcBef>
                          <a:spcPts val="195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т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476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2815"/>
                        </a:lnSpc>
                        <a:spcBef>
                          <a:spcPts val="195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е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476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2390">
                        <a:lnSpc>
                          <a:spcPts val="2815"/>
                        </a:lnSpc>
                        <a:spcBef>
                          <a:spcPts val="195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с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476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2815"/>
                        </a:lnSpc>
                        <a:spcBef>
                          <a:spcPts val="195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т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476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660">
                        <a:lnSpc>
                          <a:spcPts val="2815"/>
                        </a:lnSpc>
                        <a:spcBef>
                          <a:spcPts val="195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а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476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2390">
                        <a:lnSpc>
                          <a:spcPts val="2815"/>
                        </a:lnSpc>
                        <a:spcBef>
                          <a:spcPts val="195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ц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476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2815"/>
                        </a:lnSpc>
                        <a:spcBef>
                          <a:spcPts val="195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и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476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2815"/>
                        </a:lnSpc>
                        <a:spcBef>
                          <a:spcPts val="195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я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476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97078">
                <a:tc>
                  <a:txBody>
                    <a:bodyPr/>
                    <a:lstStyle/>
                    <a:p>
                      <a:pPr marL="73025">
                        <a:lnSpc>
                          <a:spcPts val="2820"/>
                        </a:lnSpc>
                        <a:spcBef>
                          <a:spcPts val="204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к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603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2390">
                        <a:lnSpc>
                          <a:spcPts val="2820"/>
                        </a:lnSpc>
                        <a:spcBef>
                          <a:spcPts val="204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у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603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2820"/>
                        </a:lnSpc>
                        <a:spcBef>
                          <a:spcPts val="204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р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603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2820"/>
                        </a:lnSpc>
                        <a:spcBef>
                          <a:spcPts val="204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с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603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2820"/>
                        </a:lnSpc>
                        <a:spcBef>
                          <a:spcPts val="204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ы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603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2820"/>
                        </a:lnSpc>
                        <a:spcBef>
                          <a:spcPts val="204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ц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603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2390">
                        <a:lnSpc>
                          <a:spcPts val="2820"/>
                        </a:lnSpc>
                        <a:spcBef>
                          <a:spcPts val="204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у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603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2820"/>
                        </a:lnSpc>
                        <a:spcBef>
                          <a:spcPts val="204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д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603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2820"/>
                        </a:lnSpc>
                        <a:spcBef>
                          <a:spcPts val="204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а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603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2390">
                        <a:lnSpc>
                          <a:spcPts val="2820"/>
                        </a:lnSpc>
                        <a:spcBef>
                          <a:spcPts val="204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ч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603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2820"/>
                        </a:lnSpc>
                        <a:spcBef>
                          <a:spcPts val="204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а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603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660">
                        <a:lnSpc>
                          <a:spcPts val="2820"/>
                        </a:lnSpc>
                        <a:spcBef>
                          <a:spcPts val="204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и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603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2390">
                        <a:lnSpc>
                          <a:spcPts val="2820"/>
                        </a:lnSpc>
                        <a:spcBef>
                          <a:spcPts val="204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с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603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2820"/>
                        </a:lnSpc>
                        <a:spcBef>
                          <a:spcPts val="204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603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2820"/>
                        </a:lnSpc>
                        <a:spcBef>
                          <a:spcPts val="204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н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603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95287">
                <a:tc>
                  <a:txBody>
                    <a:bodyPr/>
                    <a:lstStyle/>
                    <a:p>
                      <a:pPr marL="73025">
                        <a:lnSpc>
                          <a:spcPts val="2815"/>
                        </a:lnSpc>
                        <a:spcBef>
                          <a:spcPts val="200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в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2390">
                        <a:lnSpc>
                          <a:spcPts val="2815"/>
                        </a:lnSpc>
                        <a:spcBef>
                          <a:spcPts val="200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ы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2815"/>
                        </a:lnSpc>
                        <a:spcBef>
                          <a:spcPts val="200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с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2815"/>
                        </a:lnSpc>
                        <a:spcBef>
                          <a:spcPts val="200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2815"/>
                        </a:lnSpc>
                        <a:spcBef>
                          <a:spcPts val="200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к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2815"/>
                        </a:lnSpc>
                        <a:spcBef>
                          <a:spcPts val="200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а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2390">
                        <a:lnSpc>
                          <a:spcPts val="2815"/>
                        </a:lnSpc>
                        <a:spcBef>
                          <a:spcPts val="200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я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2815"/>
                        </a:lnSpc>
                        <a:spcBef>
                          <a:spcPts val="200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з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2815"/>
                        </a:lnSpc>
                        <a:spcBef>
                          <a:spcPts val="200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а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2390">
                        <a:lnSpc>
                          <a:spcPts val="2815"/>
                        </a:lnSpc>
                        <a:spcBef>
                          <a:spcPts val="200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р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2815"/>
                        </a:lnSpc>
                        <a:spcBef>
                          <a:spcPts val="200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п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660">
                        <a:lnSpc>
                          <a:spcPts val="2815"/>
                        </a:lnSpc>
                        <a:spcBef>
                          <a:spcPts val="200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л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2390">
                        <a:lnSpc>
                          <a:spcPts val="2815"/>
                        </a:lnSpc>
                        <a:spcBef>
                          <a:spcPts val="200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а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2815"/>
                        </a:lnSpc>
                        <a:spcBef>
                          <a:spcPts val="200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т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2815"/>
                        </a:lnSpc>
                        <a:spcBef>
                          <a:spcPts val="200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а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96722">
                <a:tc>
                  <a:txBody>
                    <a:bodyPr/>
                    <a:lstStyle/>
                    <a:p>
                      <a:pPr marL="73025">
                        <a:lnSpc>
                          <a:spcPts val="2820"/>
                        </a:lnSpc>
                        <a:spcBef>
                          <a:spcPts val="204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а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603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2390">
                        <a:lnSpc>
                          <a:spcPts val="2820"/>
                        </a:lnSpc>
                        <a:spcBef>
                          <a:spcPts val="204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д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603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2820"/>
                        </a:lnSpc>
                        <a:spcBef>
                          <a:spcPts val="204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е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603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2820"/>
                        </a:lnSpc>
                        <a:spcBef>
                          <a:spcPts val="204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т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603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2820"/>
                        </a:lnSpc>
                        <a:spcBef>
                          <a:spcPts val="204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и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603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2820"/>
                        </a:lnSpc>
                        <a:spcBef>
                          <a:spcPts val="204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л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603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2390">
                        <a:lnSpc>
                          <a:spcPts val="2820"/>
                        </a:lnSpc>
                        <a:spcBef>
                          <a:spcPts val="204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з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603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2820"/>
                        </a:lnSpc>
                        <a:spcBef>
                          <a:spcPts val="204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д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603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2820"/>
                        </a:lnSpc>
                        <a:spcBef>
                          <a:spcPts val="204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603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2390">
                        <a:lnSpc>
                          <a:spcPts val="2820"/>
                        </a:lnSpc>
                        <a:spcBef>
                          <a:spcPts val="204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р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603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2820"/>
                        </a:lnSpc>
                        <a:spcBef>
                          <a:spcPts val="204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603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660">
                        <a:lnSpc>
                          <a:spcPts val="2820"/>
                        </a:lnSpc>
                        <a:spcBef>
                          <a:spcPts val="204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в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603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2390">
                        <a:lnSpc>
                          <a:spcPts val="2820"/>
                        </a:lnSpc>
                        <a:spcBef>
                          <a:spcPts val="204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ь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603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2820"/>
                        </a:lnSpc>
                        <a:spcBef>
                          <a:spcPts val="204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е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603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2820"/>
                        </a:lnSpc>
                        <a:spcBef>
                          <a:spcPts val="204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д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603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95274">
                <a:tc>
                  <a:txBody>
                    <a:bodyPr/>
                    <a:lstStyle/>
                    <a:p>
                      <a:pPr marL="73025">
                        <a:lnSpc>
                          <a:spcPts val="2810"/>
                        </a:lnSpc>
                        <a:spcBef>
                          <a:spcPts val="200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л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2390">
                        <a:lnSpc>
                          <a:spcPts val="2810"/>
                        </a:lnSpc>
                        <a:spcBef>
                          <a:spcPts val="200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ё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2810"/>
                        </a:lnSpc>
                        <a:spcBef>
                          <a:spcPts val="200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г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2810"/>
                        </a:lnSpc>
                        <a:spcBef>
                          <a:spcPts val="200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к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2810"/>
                        </a:lnSpc>
                        <a:spcBef>
                          <a:spcPts val="200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2810"/>
                        </a:lnSpc>
                        <a:spcBef>
                          <a:spcPts val="200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с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2390">
                        <a:lnSpc>
                          <a:spcPts val="2810"/>
                        </a:lnSpc>
                        <a:spcBef>
                          <a:spcPts val="200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т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2810"/>
                        </a:lnSpc>
                        <a:spcBef>
                          <a:spcPts val="200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ь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2810"/>
                        </a:lnSpc>
                        <a:spcBef>
                          <a:spcPts val="200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б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2390">
                        <a:lnSpc>
                          <a:spcPts val="2810"/>
                        </a:lnSpc>
                        <a:spcBef>
                          <a:spcPts val="200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с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2810"/>
                        </a:lnSpc>
                        <a:spcBef>
                          <a:spcPts val="200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м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660">
                        <a:lnSpc>
                          <a:spcPts val="2810"/>
                        </a:lnSpc>
                        <a:spcBef>
                          <a:spcPts val="200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е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2390">
                        <a:lnSpc>
                          <a:spcPts val="2810"/>
                        </a:lnSpc>
                        <a:spcBef>
                          <a:spcPts val="200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х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2810"/>
                        </a:lnSpc>
                        <a:spcBef>
                          <a:spcPts val="200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2810"/>
                        </a:lnSpc>
                        <a:spcBef>
                          <a:spcPts val="200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в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95274">
                <a:tc>
                  <a:txBody>
                    <a:bodyPr/>
                    <a:lstStyle/>
                    <a:p>
                      <a:pPr marL="73025">
                        <a:lnSpc>
                          <a:spcPts val="2815"/>
                        </a:lnSpc>
                        <a:spcBef>
                          <a:spcPts val="200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ж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2390">
                        <a:lnSpc>
                          <a:spcPts val="2815"/>
                        </a:lnSpc>
                        <a:spcBef>
                          <a:spcPts val="200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у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2815"/>
                        </a:lnSpc>
                        <a:spcBef>
                          <a:spcPts val="200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и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2815"/>
                        </a:lnSpc>
                        <a:spcBef>
                          <a:spcPts val="200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т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2815"/>
                        </a:lnSpc>
                        <a:spcBef>
                          <a:spcPts val="200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в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2815"/>
                        </a:lnSpc>
                        <a:spcBef>
                          <a:spcPts val="200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2390">
                        <a:lnSpc>
                          <a:spcPts val="2815"/>
                        </a:lnSpc>
                        <a:spcBef>
                          <a:spcPts val="200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р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2815"/>
                        </a:lnSpc>
                        <a:spcBef>
                          <a:spcPts val="200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ч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2815"/>
                        </a:lnSpc>
                        <a:spcBef>
                          <a:spcPts val="200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е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2390">
                        <a:lnSpc>
                          <a:spcPts val="2815"/>
                        </a:lnSpc>
                        <a:spcBef>
                          <a:spcPts val="200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с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2815"/>
                        </a:lnSpc>
                        <a:spcBef>
                          <a:spcPts val="200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т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660">
                        <a:lnSpc>
                          <a:spcPts val="2815"/>
                        </a:lnSpc>
                        <a:spcBef>
                          <a:spcPts val="200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в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2390">
                        <a:lnSpc>
                          <a:spcPts val="2815"/>
                        </a:lnSpc>
                        <a:spcBef>
                          <a:spcPts val="200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2815"/>
                        </a:lnSpc>
                        <a:spcBef>
                          <a:spcPts val="200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ы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2815"/>
                        </a:lnSpc>
                        <a:spcBef>
                          <a:spcPts val="200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ю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96722">
                <a:tc>
                  <a:txBody>
                    <a:bodyPr/>
                    <a:lstStyle/>
                    <a:p>
                      <a:pPr marL="73025">
                        <a:lnSpc>
                          <a:spcPts val="2825"/>
                        </a:lnSpc>
                        <a:spcBef>
                          <a:spcPts val="195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а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476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2390">
                        <a:lnSpc>
                          <a:spcPts val="2825"/>
                        </a:lnSpc>
                        <a:spcBef>
                          <a:spcPts val="195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в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476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2825"/>
                        </a:lnSpc>
                        <a:spcBef>
                          <a:spcPts val="195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д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476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2825"/>
                        </a:lnSpc>
                        <a:spcBef>
                          <a:spcPts val="195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476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2825"/>
                        </a:lnSpc>
                        <a:spcBef>
                          <a:spcPts val="195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х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476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2825"/>
                        </a:lnSpc>
                        <a:spcBef>
                          <a:spcPts val="195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н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476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2390">
                        <a:lnSpc>
                          <a:spcPts val="2825"/>
                        </a:lnSpc>
                        <a:spcBef>
                          <a:spcPts val="195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476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2825"/>
                        </a:lnSpc>
                        <a:spcBef>
                          <a:spcPts val="195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в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476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2825"/>
                        </a:lnSpc>
                        <a:spcBef>
                          <a:spcPts val="195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е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476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2390">
                        <a:lnSpc>
                          <a:spcPts val="2825"/>
                        </a:lnSpc>
                        <a:spcBef>
                          <a:spcPts val="195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н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476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2825"/>
                        </a:lnSpc>
                        <a:spcBef>
                          <a:spcPts val="195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и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476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660">
                        <a:lnSpc>
                          <a:spcPts val="2825"/>
                        </a:lnSpc>
                        <a:spcBef>
                          <a:spcPts val="195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е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476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2390">
                        <a:lnSpc>
                          <a:spcPts val="2825"/>
                        </a:lnSpc>
                        <a:spcBef>
                          <a:spcPts val="195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л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476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2825"/>
                        </a:lnSpc>
                        <a:spcBef>
                          <a:spcPts val="195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и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476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2825"/>
                        </a:lnSpc>
                        <a:spcBef>
                          <a:spcPts val="195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с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476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95287">
                <a:tc>
                  <a:txBody>
                    <a:bodyPr/>
                    <a:lstStyle/>
                    <a:p>
                      <a:pPr marL="73025">
                        <a:lnSpc>
                          <a:spcPts val="2805"/>
                        </a:lnSpc>
                        <a:spcBef>
                          <a:spcPts val="204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л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603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2390">
                        <a:lnSpc>
                          <a:spcPts val="2805"/>
                        </a:lnSpc>
                        <a:spcBef>
                          <a:spcPts val="204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ю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603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2805"/>
                        </a:lnSpc>
                        <a:spcBef>
                          <a:spcPts val="204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б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603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2805"/>
                        </a:lnSpc>
                        <a:spcBef>
                          <a:spcPts val="204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603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2805"/>
                        </a:lnSpc>
                        <a:spcBef>
                          <a:spcPts val="204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в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603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2805"/>
                        </a:lnSpc>
                        <a:spcBef>
                          <a:spcPts val="204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ь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603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2390">
                        <a:lnSpc>
                          <a:spcPts val="2805"/>
                        </a:lnSpc>
                        <a:spcBef>
                          <a:spcPts val="204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у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603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2805"/>
                        </a:lnSpc>
                        <a:spcBef>
                          <a:spcPts val="204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т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603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2805"/>
                        </a:lnSpc>
                        <a:spcBef>
                          <a:spcPts val="204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е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603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2390">
                        <a:lnSpc>
                          <a:spcPts val="2805"/>
                        </a:lnSpc>
                        <a:spcBef>
                          <a:spcPts val="204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р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603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2805"/>
                        </a:lnSpc>
                        <a:spcBef>
                          <a:spcPts val="204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п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603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660">
                        <a:lnSpc>
                          <a:spcPts val="2805"/>
                        </a:lnSpc>
                        <a:spcBef>
                          <a:spcPts val="204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е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603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2390">
                        <a:lnSpc>
                          <a:spcPts val="2805"/>
                        </a:lnSpc>
                        <a:spcBef>
                          <a:spcPts val="204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н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603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2805"/>
                        </a:lnSpc>
                        <a:spcBef>
                          <a:spcPts val="204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и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603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2805"/>
                        </a:lnSpc>
                        <a:spcBef>
                          <a:spcPts val="204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е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603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97078">
                <a:tc>
                  <a:txBody>
                    <a:bodyPr/>
                    <a:lstStyle/>
                    <a:p>
                      <a:pPr marL="73025">
                        <a:lnSpc>
                          <a:spcPts val="2825"/>
                        </a:lnSpc>
                        <a:spcBef>
                          <a:spcPts val="200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2390">
                        <a:lnSpc>
                          <a:spcPts val="2825"/>
                        </a:lnSpc>
                        <a:spcBef>
                          <a:spcPts val="200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п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2825"/>
                        </a:lnSpc>
                        <a:spcBef>
                          <a:spcPts val="200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2825"/>
                        </a:lnSpc>
                        <a:spcBef>
                          <a:spcPts val="200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н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2825"/>
                        </a:lnSpc>
                        <a:spcBef>
                          <a:spcPts val="200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и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2825"/>
                        </a:lnSpc>
                        <a:spcBef>
                          <a:spcPts val="200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м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2390">
                        <a:lnSpc>
                          <a:spcPts val="2825"/>
                        </a:lnSpc>
                        <a:spcBef>
                          <a:spcPts val="200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а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2825"/>
                        </a:lnSpc>
                        <a:spcBef>
                          <a:spcPts val="200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н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2825"/>
                        </a:lnSpc>
                        <a:spcBef>
                          <a:spcPts val="200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и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2390">
                        <a:lnSpc>
                          <a:spcPts val="2825"/>
                        </a:lnSpc>
                        <a:spcBef>
                          <a:spcPts val="200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е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2825"/>
                        </a:lnSpc>
                        <a:spcBef>
                          <a:spcPts val="200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у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660">
                        <a:lnSpc>
                          <a:spcPts val="2825"/>
                        </a:lnSpc>
                        <a:spcBef>
                          <a:spcPts val="200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д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2390">
                        <a:lnSpc>
                          <a:spcPts val="2825"/>
                        </a:lnSpc>
                        <a:spcBef>
                          <a:spcPts val="200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а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2825"/>
                        </a:lnSpc>
                        <a:spcBef>
                          <a:spcPts val="200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ч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2825"/>
                        </a:lnSpc>
                        <a:spcBef>
                          <a:spcPts val="200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а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95274">
                <a:tc>
                  <a:txBody>
                    <a:bodyPr/>
                    <a:lstStyle/>
                    <a:p>
                      <a:pPr marL="73025">
                        <a:lnSpc>
                          <a:spcPts val="2805"/>
                        </a:lnSpc>
                        <a:spcBef>
                          <a:spcPts val="204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д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603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2390">
                        <a:lnSpc>
                          <a:spcPts val="2805"/>
                        </a:lnSpc>
                        <a:spcBef>
                          <a:spcPts val="204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с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603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2805"/>
                        </a:lnSpc>
                        <a:spcBef>
                          <a:spcPts val="204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и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603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2805"/>
                        </a:lnSpc>
                        <a:spcBef>
                          <a:spcPts val="204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603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2805"/>
                        </a:lnSpc>
                        <a:spcBef>
                          <a:spcPts val="204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б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603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2805"/>
                        </a:lnSpc>
                        <a:spcBef>
                          <a:spcPts val="204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н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603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2390">
                        <a:lnSpc>
                          <a:spcPts val="2805"/>
                        </a:lnSpc>
                        <a:spcBef>
                          <a:spcPts val="204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603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2805"/>
                        </a:lnSpc>
                        <a:spcBef>
                          <a:spcPts val="204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в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603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2805"/>
                        </a:lnSpc>
                        <a:spcBef>
                          <a:spcPts val="204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л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603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2390">
                        <a:lnSpc>
                          <a:spcPts val="2805"/>
                        </a:lnSpc>
                        <a:spcBef>
                          <a:spcPts val="204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е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603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2805"/>
                        </a:lnSpc>
                        <a:spcBef>
                          <a:spcPts val="204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н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603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660">
                        <a:lnSpc>
                          <a:spcPts val="2805"/>
                        </a:lnSpc>
                        <a:spcBef>
                          <a:spcPts val="204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и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603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2390">
                        <a:lnSpc>
                          <a:spcPts val="2805"/>
                        </a:lnSpc>
                        <a:spcBef>
                          <a:spcPts val="204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е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603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2805"/>
                        </a:lnSpc>
                        <a:spcBef>
                          <a:spcPts val="204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у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603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2805"/>
                        </a:lnSpc>
                        <a:spcBef>
                          <a:spcPts val="204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ч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603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96722">
                <a:tc>
                  <a:txBody>
                    <a:bodyPr/>
                    <a:lstStyle/>
                    <a:p>
                      <a:pPr marL="73025">
                        <a:lnSpc>
                          <a:spcPts val="2820"/>
                        </a:lnSpc>
                        <a:spcBef>
                          <a:spcPts val="200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т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2390">
                        <a:lnSpc>
                          <a:spcPts val="2820"/>
                        </a:lnSpc>
                        <a:spcBef>
                          <a:spcPts val="200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а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2820"/>
                        </a:lnSpc>
                        <a:spcBef>
                          <a:spcPts val="200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н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2820"/>
                        </a:lnSpc>
                        <a:spcBef>
                          <a:spcPts val="200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ц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2820"/>
                        </a:lnSpc>
                        <a:spcBef>
                          <a:spcPts val="200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ы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2820"/>
                        </a:lnSpc>
                        <a:spcBef>
                          <a:spcPts val="200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п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2390">
                        <a:lnSpc>
                          <a:spcPts val="2820"/>
                        </a:lnSpc>
                        <a:spcBef>
                          <a:spcPts val="200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2820"/>
                        </a:lnSpc>
                        <a:spcBef>
                          <a:spcPts val="200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л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2820"/>
                        </a:lnSpc>
                        <a:spcBef>
                          <a:spcPts val="200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ё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2390">
                        <a:lnSpc>
                          <a:spcPts val="2820"/>
                        </a:lnSpc>
                        <a:spcBef>
                          <a:spcPts val="200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т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2820"/>
                        </a:lnSpc>
                        <a:spcBef>
                          <a:spcPts val="200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д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660">
                        <a:lnSpc>
                          <a:spcPts val="2820"/>
                        </a:lnSpc>
                        <a:spcBef>
                          <a:spcPts val="200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2390">
                        <a:lnSpc>
                          <a:spcPts val="2820"/>
                        </a:lnSpc>
                        <a:spcBef>
                          <a:spcPts val="200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х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2820"/>
                        </a:lnSpc>
                        <a:spcBef>
                          <a:spcPts val="200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2820"/>
                        </a:lnSpc>
                        <a:spcBef>
                          <a:spcPts val="200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д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95274">
                <a:tc>
                  <a:txBody>
                    <a:bodyPr/>
                    <a:lstStyle/>
                    <a:p>
                      <a:pPr marL="73025">
                        <a:lnSpc>
                          <a:spcPts val="2815"/>
                        </a:lnSpc>
                        <a:spcBef>
                          <a:spcPts val="200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в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2390">
                        <a:lnSpc>
                          <a:spcPts val="2815"/>
                        </a:lnSpc>
                        <a:spcBef>
                          <a:spcPts val="200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н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2815"/>
                        </a:lnSpc>
                        <a:spcBef>
                          <a:spcPts val="200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и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2815"/>
                        </a:lnSpc>
                        <a:spcBef>
                          <a:spcPts val="200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м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2815"/>
                        </a:lnSpc>
                        <a:spcBef>
                          <a:spcPts val="200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а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2815"/>
                        </a:lnSpc>
                        <a:spcBef>
                          <a:spcPts val="200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н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2390">
                        <a:lnSpc>
                          <a:spcPts val="2815"/>
                        </a:lnSpc>
                        <a:spcBef>
                          <a:spcPts val="200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и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2815"/>
                        </a:lnSpc>
                        <a:spcBef>
                          <a:spcPts val="200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е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2815"/>
                        </a:lnSpc>
                        <a:spcBef>
                          <a:spcPts val="200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с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2390">
                        <a:lnSpc>
                          <a:spcPts val="2815"/>
                        </a:lnSpc>
                        <a:spcBef>
                          <a:spcPts val="200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в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2815"/>
                        </a:lnSpc>
                        <a:spcBef>
                          <a:spcPts val="200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660">
                        <a:lnSpc>
                          <a:spcPts val="2815"/>
                        </a:lnSpc>
                        <a:spcBef>
                          <a:spcPts val="200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б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2390">
                        <a:lnSpc>
                          <a:spcPts val="2815"/>
                        </a:lnSpc>
                        <a:spcBef>
                          <a:spcPts val="200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2815"/>
                        </a:lnSpc>
                        <a:spcBef>
                          <a:spcPts val="200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д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2815"/>
                        </a:lnSpc>
                        <a:spcBef>
                          <a:spcPts val="200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а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54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97090">
                <a:tc>
                  <a:txBody>
                    <a:bodyPr/>
                    <a:lstStyle/>
                    <a:p>
                      <a:pPr marL="73025">
                        <a:lnSpc>
                          <a:spcPts val="2820"/>
                        </a:lnSpc>
                        <a:spcBef>
                          <a:spcPts val="204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у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603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2390">
                        <a:lnSpc>
                          <a:spcPts val="2820"/>
                        </a:lnSpc>
                        <a:spcBef>
                          <a:spcPts val="204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д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603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2820"/>
                        </a:lnSpc>
                        <a:spcBef>
                          <a:spcPts val="204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603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2820"/>
                        </a:lnSpc>
                        <a:spcBef>
                          <a:spcPts val="204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в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603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2820"/>
                        </a:lnSpc>
                        <a:spcBef>
                          <a:spcPts val="204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603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2820"/>
                        </a:lnSpc>
                        <a:spcBef>
                          <a:spcPts val="204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л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603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2390">
                        <a:lnSpc>
                          <a:spcPts val="2820"/>
                        </a:lnSpc>
                        <a:spcBef>
                          <a:spcPts val="204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ь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603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2820"/>
                        </a:lnSpc>
                        <a:spcBef>
                          <a:spcPts val="204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с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603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2820"/>
                        </a:lnSpc>
                        <a:spcBef>
                          <a:spcPts val="204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т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603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2390">
                        <a:lnSpc>
                          <a:spcPts val="2820"/>
                        </a:lnSpc>
                        <a:spcBef>
                          <a:spcPts val="204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в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603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2820"/>
                        </a:lnSpc>
                        <a:spcBef>
                          <a:spcPts val="204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и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603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660">
                        <a:lnSpc>
                          <a:spcPts val="2820"/>
                        </a:lnSpc>
                        <a:spcBef>
                          <a:spcPts val="204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е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603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2390">
                        <a:lnSpc>
                          <a:spcPts val="2820"/>
                        </a:lnSpc>
                        <a:spcBef>
                          <a:spcPts val="204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ч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603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2820"/>
                        </a:lnSpc>
                        <a:spcBef>
                          <a:spcPts val="204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з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603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3025">
                        <a:lnSpc>
                          <a:spcPts val="2820"/>
                        </a:lnSpc>
                        <a:spcBef>
                          <a:spcPts val="204"/>
                        </a:spcBef>
                      </a:pPr>
                      <a:r>
                        <a:rPr sz="2400" b="1" dirty="0">
                          <a:solidFill>
                            <a:srgbClr val="BF0000"/>
                          </a:solidFill>
                          <a:latin typeface="Times New Roman"/>
                          <a:cs typeface="Times New Roman"/>
                        </a:rPr>
                        <a:t>а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603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45298" y="119418"/>
            <a:ext cx="5078730" cy="1265555"/>
          </a:xfrm>
          <a:prstGeom prst="rect">
            <a:avLst/>
          </a:prstGeom>
        </p:spPr>
        <p:txBody>
          <a:bodyPr vert="horz" wrap="square" lIns="0" tIns="116205" rIns="0" bIns="0" rtlCol="0">
            <a:spAutoFit/>
          </a:bodyPr>
          <a:lstStyle/>
          <a:p>
            <a:pPr marL="12700" marR="5080">
              <a:lnSpc>
                <a:spcPts val="4480"/>
              </a:lnSpc>
              <a:spcBef>
                <a:spcPts val="915"/>
              </a:spcBef>
            </a:pPr>
            <a:r>
              <a:rPr sz="4400" spc="-5" dirty="0"/>
              <a:t>Приоритеты</a:t>
            </a:r>
            <a:r>
              <a:rPr sz="4400" spc="-40" dirty="0"/>
              <a:t> </a:t>
            </a:r>
            <a:r>
              <a:rPr sz="4400" spc="-10" dirty="0"/>
              <a:t>ЛОП</a:t>
            </a:r>
            <a:r>
              <a:rPr sz="4400" spc="-40" dirty="0"/>
              <a:t> </a:t>
            </a:r>
            <a:r>
              <a:rPr sz="4400" dirty="0"/>
              <a:t>– </a:t>
            </a:r>
            <a:r>
              <a:rPr sz="4400" spc="-1085" dirty="0"/>
              <a:t> </a:t>
            </a:r>
            <a:r>
              <a:rPr sz="4400" dirty="0"/>
              <a:t>2023</a:t>
            </a:r>
            <a:endParaRPr sz="44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8363" y="850671"/>
            <a:ext cx="8207286" cy="57988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8600"/>
            <a:ext cx="2910560" cy="291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299580"/>
            <a:ext cx="28194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581400"/>
            <a:ext cx="2910560" cy="290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209514"/>
            <a:ext cx="2628900" cy="3768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3581399"/>
            <a:ext cx="2906713" cy="290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52400"/>
            <a:ext cx="3014663" cy="301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637143"/>
            <a:ext cx="2419350" cy="3056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6397" y="2590800"/>
            <a:ext cx="3048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1775"/>
            <a:ext cx="9144000" cy="732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2023-2024</a:t>
            </a:r>
            <a:r>
              <a:rPr spc="-10" dirty="0"/>
              <a:t> </a:t>
            </a:r>
            <a:r>
              <a:rPr spc="-5" dirty="0"/>
              <a:t>учебный</a:t>
            </a:r>
            <a:r>
              <a:rPr spc="-15" dirty="0"/>
              <a:t> </a:t>
            </a:r>
            <a:r>
              <a:rPr spc="-5" dirty="0"/>
              <a:t>год</a:t>
            </a:r>
            <a:r>
              <a:rPr spc="-15" dirty="0"/>
              <a:t> </a:t>
            </a:r>
            <a:r>
              <a:rPr spc="-5" dirty="0"/>
              <a:t>на пороге!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225702" y="370832"/>
            <a:ext cx="6689725" cy="1062355"/>
          </a:xfrm>
          <a:prstGeom prst="rect">
            <a:avLst/>
          </a:prstGeom>
        </p:spPr>
        <p:txBody>
          <a:bodyPr vert="horz" wrap="square" lIns="0" tIns="1790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10"/>
              </a:spcBef>
            </a:pPr>
            <a:r>
              <a:rPr sz="2000" b="1" spc="-5" dirty="0">
                <a:solidFill>
                  <a:srgbClr val="000066"/>
                </a:solidFill>
                <a:latin typeface="Times New Roman"/>
                <a:cs typeface="Times New Roman"/>
              </a:rPr>
              <a:t>Основные</a:t>
            </a:r>
            <a:r>
              <a:rPr sz="2000" b="1" dirty="0">
                <a:solidFill>
                  <a:srgbClr val="000066"/>
                </a:solidFill>
                <a:latin typeface="Times New Roman"/>
                <a:cs typeface="Times New Roman"/>
              </a:rPr>
              <a:t> направления</a:t>
            </a:r>
            <a:r>
              <a:rPr sz="2000" b="1" spc="5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2000" b="1" dirty="0">
                <a:solidFill>
                  <a:srgbClr val="000066"/>
                </a:solidFill>
                <a:latin typeface="Times New Roman"/>
                <a:cs typeface="Times New Roman"/>
              </a:rPr>
              <a:t>работы</a:t>
            </a:r>
            <a:r>
              <a:rPr sz="2000" b="1" spc="5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2000" b="1" dirty="0">
                <a:solidFill>
                  <a:srgbClr val="000066"/>
                </a:solidFill>
                <a:latin typeface="Times New Roman"/>
                <a:cs typeface="Times New Roman"/>
              </a:rPr>
              <a:t>МАДОУ</a:t>
            </a:r>
            <a:r>
              <a:rPr sz="2000" b="1" spc="10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2000" b="1" dirty="0">
                <a:solidFill>
                  <a:srgbClr val="000066"/>
                </a:solidFill>
                <a:latin typeface="Times New Roman"/>
                <a:cs typeface="Times New Roman"/>
              </a:rPr>
              <a:t>на 2023-2024</a:t>
            </a:r>
            <a:r>
              <a:rPr sz="2000" b="1" spc="5" dirty="0"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sz="2000" b="1" dirty="0">
                <a:solidFill>
                  <a:srgbClr val="000066"/>
                </a:solidFill>
                <a:latin typeface="Times New Roman"/>
                <a:cs typeface="Times New Roman"/>
              </a:rPr>
              <a:t>год</a:t>
            </a:r>
            <a:endParaRPr sz="2000">
              <a:latin typeface="Times New Roman"/>
              <a:cs typeface="Times New Roman"/>
            </a:endParaRPr>
          </a:p>
          <a:p>
            <a:pPr marL="793115">
              <a:lnSpc>
                <a:spcPct val="100000"/>
              </a:lnSpc>
              <a:spcBef>
                <a:spcPts val="1570"/>
              </a:spcBef>
            </a:pPr>
            <a:r>
              <a:rPr sz="2400" b="1" dirty="0">
                <a:solidFill>
                  <a:srgbClr val="FF0000"/>
                </a:solidFill>
                <a:latin typeface="Times New Roman"/>
                <a:cs typeface="Times New Roman"/>
              </a:rPr>
              <a:t>1.</a:t>
            </a:r>
            <a:r>
              <a:rPr sz="2400" b="1" spc="-1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Реализация</a:t>
            </a:r>
            <a:r>
              <a:rPr sz="2400" b="1" spc="-1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новой</a:t>
            </a:r>
            <a:r>
              <a:rPr sz="2400" b="1" spc="-1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FF0000"/>
                </a:solidFill>
                <a:latin typeface="Times New Roman"/>
                <a:cs typeface="Times New Roman"/>
              </a:rPr>
              <a:t>ОП</a:t>
            </a:r>
            <a:r>
              <a:rPr sz="24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FF0000"/>
                </a:solidFill>
                <a:latin typeface="Times New Roman"/>
                <a:cs typeface="Times New Roman"/>
              </a:rPr>
              <a:t>ДО</a:t>
            </a:r>
            <a:r>
              <a:rPr sz="24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 по</a:t>
            </a:r>
            <a:r>
              <a:rPr sz="2400" b="1" spc="-1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FF0000"/>
                </a:solidFill>
                <a:latin typeface="Times New Roman"/>
                <a:cs typeface="Times New Roman"/>
              </a:rPr>
              <a:t>ФОП</a:t>
            </a:r>
            <a:endParaRPr sz="2400">
              <a:latin typeface="Times New Roman"/>
              <a:cs typeface="Times New Roman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7035" y="1773377"/>
            <a:ext cx="8629916" cy="38876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5058315"/>
              </p:ext>
            </p:extLst>
          </p:nvPr>
        </p:nvGraphicFramePr>
        <p:xfrm>
          <a:off x="990600" y="533403"/>
          <a:ext cx="7543799" cy="487679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93638"/>
                <a:gridCol w="6750161"/>
              </a:tblGrid>
              <a:tr h="371570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Общие положения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157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I</a:t>
                      </a:r>
                      <a:r>
                        <a:rPr lang="ru-RU" sz="1400">
                          <a:effectLst/>
                        </a:rPr>
                        <a:t>.</a:t>
                      </a:r>
                      <a:endParaRPr lang="ru-RU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Целевой раздел</a:t>
                      </a:r>
                      <a:endParaRPr lang="ru-RU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1570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Обязательная часть</a:t>
                      </a:r>
                      <a:endParaRPr lang="ru-RU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157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1.1.</a:t>
                      </a:r>
                      <a:endParaRPr lang="ru-RU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Пояснительная записка</a:t>
                      </a:r>
                      <a:endParaRPr lang="ru-RU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157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1.1.1.</a:t>
                      </a:r>
                      <a:endParaRPr lang="ru-RU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Цели и задачи реализации Программы</a:t>
                      </a:r>
                      <a:endParaRPr lang="ru-RU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157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1.1.2.</a:t>
                      </a:r>
                      <a:endParaRPr lang="ru-RU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Принципы и подходы к формированию Программы</a:t>
                      </a:r>
                      <a:endParaRPr lang="ru-RU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157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1.1.3.</a:t>
                      </a:r>
                      <a:endParaRPr lang="ru-RU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Значимые для разработки и реализации Программы характеристики</a:t>
                      </a:r>
                      <a:endParaRPr lang="ru-RU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157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1.1.4.</a:t>
                      </a:r>
                      <a:endParaRPr lang="ru-RU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Характеристики особенностей развития детей дошкольного возраста</a:t>
                      </a:r>
                      <a:endParaRPr lang="ru-RU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76633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1.1.5.</a:t>
                      </a:r>
                      <a:endParaRPr lang="ru-RU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Специфика национальных, социокультурных и иных условий, в которых осуществляется образовательная деятельность</a:t>
                      </a:r>
                      <a:endParaRPr lang="ru-RU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157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1.2.</a:t>
                      </a:r>
                      <a:endParaRPr lang="ru-RU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584835" indent="3175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705225" algn="l"/>
                        </a:tabLst>
                      </a:pPr>
                      <a:r>
                        <a:rPr lang="en-US" sz="1400" kern="0">
                          <a:effectLst/>
                        </a:rPr>
                        <a:t>Планируемые результаты реализации</a:t>
                      </a:r>
                      <a:r>
                        <a:rPr lang="ru-RU" sz="1400" kern="0">
                          <a:effectLst/>
                        </a:rPr>
                        <a:t>  </a:t>
                      </a:r>
                      <a:r>
                        <a:rPr lang="en-US" sz="1400" kern="0">
                          <a:effectLst/>
                        </a:rPr>
                        <a:t>Программы</a:t>
                      </a:r>
                      <a:endParaRPr lang="ru-RU" sz="1400" b="1" kern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76633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1.3.</a:t>
                      </a:r>
                      <a:endParaRPr lang="ru-RU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584835" indent="53975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-53975" algn="l"/>
                        </a:tabLst>
                      </a:pPr>
                      <a:r>
                        <a:rPr lang="ru-RU" sz="1400" kern="0" dirty="0">
                          <a:effectLst/>
                        </a:rPr>
                        <a:t>Педагогическая диагностика достижения планируемых </a:t>
                      </a:r>
                      <a:r>
                        <a:rPr lang="ru-RU" sz="1400" kern="0" dirty="0" smtClean="0">
                          <a:effectLst/>
                        </a:rPr>
                        <a:t>результатов</a:t>
                      </a:r>
                    </a:p>
                    <a:p>
                      <a:pPr marL="584835" marR="0" lvl="0" indent="0" algn="just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-53975" algn="l"/>
                          <a:tab pos="810260" algn="l"/>
                        </a:tabLst>
                        <a:defRPr/>
                      </a:pPr>
                      <a:r>
                        <a:rPr kumimoji="0" lang="ru-RU" sz="14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Часть, формируемая участниками образовательных отношений</a:t>
                      </a:r>
                      <a:endParaRPr kumimoji="0" lang="ru-RU" sz="14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72181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434</TotalTime>
  <Words>1058</Words>
  <Application>Microsoft Office PowerPoint</Application>
  <PresentationFormat>Экран (4:3)</PresentationFormat>
  <Paragraphs>405</Paragraphs>
  <Slides>19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Office Theme</vt:lpstr>
      <vt:lpstr>Презентация PowerPoint</vt:lpstr>
      <vt:lpstr>Презентация PowerPoint</vt:lpstr>
      <vt:lpstr>Тест-настрой «Что я возьму в новый учебный год?»</vt:lpstr>
      <vt:lpstr>Приоритеты ЛОП –  2023</vt:lpstr>
      <vt:lpstr>Презентация PowerPoint</vt:lpstr>
      <vt:lpstr>Презентация PowerPoint</vt:lpstr>
      <vt:lpstr>Презентация PowerPoint</vt:lpstr>
      <vt:lpstr>2023-2024 учебный год на пороге!</vt:lpstr>
      <vt:lpstr>Презентация PowerPoint</vt:lpstr>
      <vt:lpstr>Презентация PowerPoint</vt:lpstr>
      <vt:lpstr>Презентация PowerPoint</vt:lpstr>
      <vt:lpstr>ФОРМЫ реализация новой ОП ДО по ФОП</vt:lpstr>
      <vt:lpstr> Новый порядок аттестации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Огибенина</dc:creator>
  <cp:lastModifiedBy>Пользователь</cp:lastModifiedBy>
  <cp:revision>10</cp:revision>
  <dcterms:created xsi:type="dcterms:W3CDTF">2023-08-28T08:13:49Z</dcterms:created>
  <dcterms:modified xsi:type="dcterms:W3CDTF">2023-08-28T18:07:36Z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2023-08-16T00:00:00Z</vt:filetime>
  </property>
  <property fmtid="{D5CDD505-2E9C-101B-9397-08002B2CF9AE}" pid="3" name="Creator">
    <vt:lpwstr>Impress</vt:lpwstr>
  </property>
  <property fmtid="{D5CDD505-2E9C-101B-9397-08002B2CF9AE}" pid="4" name="LastSaved">
    <vt:filetime>2023-08-16T00:00:00Z</vt:filetime>
  </property>
</Properties>
</file>