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76" r:id="rId10"/>
    <p:sldId id="278" r:id="rId11"/>
    <p:sldId id="277" r:id="rId12"/>
    <p:sldId id="266" r:id="rId13"/>
    <p:sldId id="267" r:id="rId14"/>
    <p:sldId id="268" r:id="rId15"/>
    <p:sldId id="269" r:id="rId16"/>
    <p:sldId id="279" r:id="rId17"/>
    <p:sldId id="280" r:id="rId18"/>
    <p:sldId id="274" r:id="rId19"/>
    <p:sldId id="275" r:id="rId20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7C0380-7B90-4FA0-B281-3475F4F67D9D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9FBE07-D16F-43BC-8670-D8D0DA97F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395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9FBE07-D16F-43BC-8670-D8D0DA97F34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11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B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000066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B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B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2"/>
            <a:ext cx="9143631" cy="685763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46655" y="149669"/>
            <a:ext cx="4650740" cy="391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B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33297" y="1087094"/>
            <a:ext cx="7763509" cy="2676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000066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"/>
            <a:ext cx="9143631" cy="685763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60894" y="831862"/>
            <a:ext cx="6548755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2425" marR="5080" indent="-340360" algn="ctr">
              <a:lnSpc>
                <a:spcPct val="100000"/>
              </a:lnSpc>
              <a:spcBef>
                <a:spcPts val="95"/>
              </a:spcBef>
            </a:pPr>
            <a:r>
              <a:rPr sz="1600" b="1" spc="-5" dirty="0" err="1">
                <a:latin typeface="Times New Roman"/>
                <a:cs typeface="Times New Roman"/>
              </a:rPr>
              <a:t>Муниципальное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lang="ru-RU" sz="1600" b="1" spc="-5" dirty="0" smtClean="0">
                <a:latin typeface="Times New Roman"/>
                <a:cs typeface="Times New Roman"/>
              </a:rPr>
              <a:t>казенное</a:t>
            </a:r>
            <a:r>
              <a:rPr sz="1600" b="1" dirty="0" smtClean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дошкольное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образовательное </a:t>
            </a:r>
            <a:r>
              <a:rPr sz="1600" b="1" spc="-10" dirty="0" err="1">
                <a:latin typeface="Times New Roman"/>
                <a:cs typeface="Times New Roman"/>
              </a:rPr>
              <a:t>учреждение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lang="ru-RU" sz="1600" b="1" spc="-5" dirty="0" smtClean="0">
                <a:latin typeface="Times New Roman"/>
                <a:cs typeface="Times New Roman"/>
              </a:rPr>
              <a:t>«Мартюшевский детский сад «Искорка»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62340" y="4515015"/>
            <a:ext cx="475234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4950">
              <a:lnSpc>
                <a:spcPct val="100000"/>
              </a:lnSpc>
              <a:spcBef>
                <a:spcPts val="100"/>
              </a:spcBef>
            </a:pPr>
            <a:r>
              <a:rPr sz="36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«Думать по-новому, </a:t>
            </a:r>
            <a:r>
              <a:rPr sz="36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работать</a:t>
            </a:r>
            <a:r>
              <a:rPr sz="3600" b="1" i="1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творчески!»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41941" y="6160579"/>
            <a:ext cx="179514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000" smtClean="0">
                <a:solidFill>
                  <a:srgbClr val="FF0000"/>
                </a:solidFill>
                <a:latin typeface="Times New Roman"/>
                <a:cs typeface="Times New Roman"/>
              </a:rPr>
              <a:t>2023г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4039" y="1557007"/>
            <a:ext cx="7495921" cy="26636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1709691"/>
              </p:ext>
            </p:extLst>
          </p:nvPr>
        </p:nvGraphicFramePr>
        <p:xfrm>
          <a:off x="990600" y="228600"/>
          <a:ext cx="7315200" cy="5029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9588"/>
                <a:gridCol w="6545612"/>
              </a:tblGrid>
              <a:tr h="2921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II</a:t>
                      </a:r>
                      <a:r>
                        <a:rPr lang="ru-RU" sz="1400">
                          <a:effectLst/>
                        </a:rPr>
                        <a:t>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527" marR="52527" marT="0" marB="0"/>
                </a:tc>
                <a:tc>
                  <a:txBody>
                    <a:bodyPr/>
                    <a:lstStyle/>
                    <a:p>
                      <a:pPr marL="584835" indent="317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05225" algn="l"/>
                        </a:tabLst>
                      </a:pPr>
                      <a:r>
                        <a:rPr lang="ru-RU" sz="1400" kern="0">
                          <a:effectLst/>
                        </a:rPr>
                        <a:t>Содержательный раздел</a:t>
                      </a:r>
                      <a:endParaRPr lang="ru-RU" sz="1400" b="1" ker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527" marR="52527" marT="0" marB="0"/>
                </a:tc>
              </a:tr>
              <a:tr h="292100">
                <a:tc gridSpan="2">
                  <a:txBody>
                    <a:bodyPr/>
                    <a:lstStyle/>
                    <a:p>
                      <a:pPr marL="584835" indent="317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05225" algn="l"/>
                        </a:tabLst>
                      </a:pPr>
                      <a:r>
                        <a:rPr lang="ru-RU" sz="1400" kern="0">
                          <a:effectLst/>
                        </a:rPr>
                        <a:t>Обязательная часть</a:t>
                      </a:r>
                      <a:endParaRPr lang="ru-RU" sz="1400" b="1" ker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527" marR="5252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8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2.1.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527" marR="52527" marT="0" marB="0"/>
                </a:tc>
                <a:tc>
                  <a:txBody>
                    <a:bodyPr/>
                    <a:lstStyle/>
                    <a:p>
                      <a:pPr marL="584835" indent="3175" algn="just">
                        <a:spcAft>
                          <a:spcPts val="0"/>
                        </a:spcAft>
                        <a:tabLst>
                          <a:tab pos="3705225" algn="l"/>
                        </a:tabLst>
                      </a:pPr>
                      <a:r>
                        <a:rPr lang="ru-RU" sz="1400" kern="0">
                          <a:effectLst/>
                        </a:rPr>
                        <a:t>Описание образовательной деятельности в соответствии с направлениями развития ребенка, представленными в пяти образовательных областях</a:t>
                      </a:r>
                      <a:endParaRPr lang="ru-RU" sz="1400" b="1" ker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527" marR="52527" marT="0" marB="0"/>
                </a:tc>
              </a:tr>
              <a:tr h="2921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2.1.1.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527" marR="52527" marT="0" marB="0"/>
                </a:tc>
                <a:tc>
                  <a:txBody>
                    <a:bodyPr/>
                    <a:lstStyle/>
                    <a:p>
                      <a:pPr marL="584835" indent="317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05225" algn="l"/>
                        </a:tabLst>
                      </a:pPr>
                      <a:r>
                        <a:rPr lang="ru-RU" sz="1400" kern="0">
                          <a:effectLst/>
                        </a:rPr>
                        <a:t>Образовательная область "Социально-коммуникативное развитие"</a:t>
                      </a:r>
                      <a:endParaRPr lang="ru-RU" sz="1400" b="1" ker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527" marR="52527" marT="0" marB="0"/>
                </a:tc>
              </a:tr>
              <a:tr h="2921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2.1.2.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527" marR="52527" marT="0" marB="0"/>
                </a:tc>
                <a:tc>
                  <a:txBody>
                    <a:bodyPr/>
                    <a:lstStyle/>
                    <a:p>
                      <a:pPr marL="584835" indent="317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05225" algn="l"/>
                        </a:tabLst>
                      </a:pPr>
                      <a:r>
                        <a:rPr lang="ru-RU" sz="1400" kern="0">
                          <a:effectLst/>
                        </a:rPr>
                        <a:t>Образовательная область "Познавательное развитие"</a:t>
                      </a:r>
                      <a:endParaRPr lang="ru-RU" sz="1400" b="1" ker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527" marR="52527" marT="0" marB="0"/>
                </a:tc>
              </a:tr>
              <a:tr h="2921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2.1.3.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527" marR="52527" marT="0" marB="0"/>
                </a:tc>
                <a:tc>
                  <a:txBody>
                    <a:bodyPr/>
                    <a:lstStyle/>
                    <a:p>
                      <a:pPr marL="584835" indent="317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05225" algn="l"/>
                        </a:tabLst>
                      </a:pPr>
                      <a:r>
                        <a:rPr lang="ru-RU" sz="1400" kern="0">
                          <a:effectLst/>
                        </a:rPr>
                        <a:t>Образовательная область "Речевое развитие"</a:t>
                      </a:r>
                      <a:endParaRPr lang="ru-RU" sz="1400" b="1" ker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527" marR="52527" marT="0" marB="0"/>
                </a:tc>
              </a:tr>
              <a:tr h="2921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2.1.4.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527" marR="52527" marT="0" marB="0"/>
                </a:tc>
                <a:tc>
                  <a:txBody>
                    <a:bodyPr/>
                    <a:lstStyle/>
                    <a:p>
                      <a:pPr marL="584835" indent="317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05225" algn="l"/>
                        </a:tabLst>
                      </a:pPr>
                      <a:r>
                        <a:rPr lang="ru-RU" sz="1400" kern="0">
                          <a:effectLst/>
                        </a:rPr>
                        <a:t>Образовательная область "Художественно - эстетическое развитие"</a:t>
                      </a:r>
                      <a:endParaRPr lang="ru-RU" sz="1400" b="1" ker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527" marR="52527" marT="0" marB="0"/>
                </a:tc>
              </a:tr>
              <a:tr h="2921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2.1.5.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527" marR="52527" marT="0" marB="0"/>
                </a:tc>
                <a:tc>
                  <a:txBody>
                    <a:bodyPr/>
                    <a:lstStyle/>
                    <a:p>
                      <a:pPr marL="584835" indent="317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05225" algn="l"/>
                        </a:tabLst>
                      </a:pPr>
                      <a:r>
                        <a:rPr lang="ru-RU" sz="1400" kern="0">
                          <a:effectLst/>
                        </a:rPr>
                        <a:t>Образовательная область "Физическое развитие"</a:t>
                      </a:r>
                      <a:endParaRPr lang="ru-RU" sz="1400" b="1" ker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527" marR="52527" marT="0" marB="0"/>
                </a:tc>
              </a:tr>
              <a:tr h="2921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2.2.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527" marR="52527" marT="0" marB="0"/>
                </a:tc>
                <a:tc>
                  <a:txBody>
                    <a:bodyPr/>
                    <a:lstStyle/>
                    <a:p>
                      <a:pPr marL="584835" indent="317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05225" algn="l"/>
                        </a:tabLst>
                      </a:pPr>
                      <a:r>
                        <a:rPr lang="ru-RU" sz="1400" kern="0">
                          <a:effectLst/>
                        </a:rPr>
                        <a:t>Вариативные формы, способы и средства реализации Программы</a:t>
                      </a:r>
                      <a:endParaRPr lang="ru-RU" sz="1400" b="1" ker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527" marR="52527" marT="0" marB="0"/>
                </a:tc>
              </a:tr>
              <a:tr h="508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2.3.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527" marR="52527" marT="0" marB="0"/>
                </a:tc>
                <a:tc>
                  <a:txBody>
                    <a:bodyPr/>
                    <a:lstStyle/>
                    <a:p>
                      <a:pPr marL="584835" algn="just">
                        <a:spcAft>
                          <a:spcPts val="0"/>
                        </a:spcAft>
                        <a:tabLst>
                          <a:tab pos="810260" algn="l"/>
                        </a:tabLst>
                      </a:pPr>
                      <a:r>
                        <a:rPr lang="ru-RU" sz="1400" kern="0">
                          <a:effectLst/>
                        </a:rPr>
                        <a:t>Особенности образовательной деятельности разных видов и культурных практик</a:t>
                      </a:r>
                      <a:endParaRPr lang="ru-RU" sz="1400" b="1" ker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527" marR="52527" marT="0" marB="0"/>
                </a:tc>
              </a:tr>
              <a:tr h="2921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2.4.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527" marR="52527" marT="0" marB="0"/>
                </a:tc>
                <a:tc>
                  <a:txBody>
                    <a:bodyPr/>
                    <a:lstStyle/>
                    <a:p>
                      <a:pPr marL="584835" indent="317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05225" algn="l"/>
                        </a:tabLst>
                      </a:pPr>
                      <a:r>
                        <a:rPr lang="ru-RU" sz="1400" kern="0">
                          <a:effectLst/>
                        </a:rPr>
                        <a:t>Способы и направления поддержки детской инициативы</a:t>
                      </a:r>
                      <a:endParaRPr lang="ru-RU" sz="1400" b="1" ker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527" marR="52527" marT="0" marB="0"/>
                </a:tc>
              </a:tr>
              <a:tr h="50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2.5.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527" marR="52527" marT="0" marB="0"/>
                </a:tc>
                <a:tc>
                  <a:txBody>
                    <a:bodyPr/>
                    <a:lstStyle/>
                    <a:p>
                      <a:pPr marL="584835" indent="3175" algn="just">
                        <a:spcAft>
                          <a:spcPts val="0"/>
                        </a:spcAft>
                        <a:tabLst>
                          <a:tab pos="3705225" algn="l"/>
                        </a:tabLst>
                      </a:pPr>
                      <a:r>
                        <a:rPr lang="ru-RU" sz="1400" kern="0">
                          <a:effectLst/>
                        </a:rPr>
                        <a:t>Особенности взаимодействия педагогического коллектива с семьями воспитанников</a:t>
                      </a:r>
                      <a:endParaRPr lang="ru-RU" sz="1400" b="1" ker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527" marR="52527" marT="0" marB="0"/>
                </a:tc>
              </a:tr>
              <a:tr h="2921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2.6.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527" marR="52527" marT="0" marB="0"/>
                </a:tc>
                <a:tc>
                  <a:txBody>
                    <a:bodyPr/>
                    <a:lstStyle/>
                    <a:p>
                      <a:pPr marL="584835" algn="just">
                        <a:spcAft>
                          <a:spcPts val="0"/>
                        </a:spcAft>
                        <a:tabLst>
                          <a:tab pos="-53975" algn="l"/>
                          <a:tab pos="810260" algn="l"/>
                        </a:tabLst>
                      </a:pPr>
                      <a:r>
                        <a:rPr lang="ru-RU" sz="1400" kern="0">
                          <a:effectLst/>
                        </a:rPr>
                        <a:t>Направления, задачи и содержание коррекционно-развивающей работы</a:t>
                      </a:r>
                      <a:endParaRPr lang="ru-RU" sz="1400" b="1" ker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527" marR="52527" marT="0" marB="0"/>
                </a:tc>
              </a:tr>
              <a:tr h="2921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2.7.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527" marR="52527" marT="0" marB="0"/>
                </a:tc>
                <a:tc>
                  <a:txBody>
                    <a:bodyPr/>
                    <a:lstStyle/>
                    <a:p>
                      <a:pPr marL="584835" algn="just">
                        <a:spcAft>
                          <a:spcPts val="0"/>
                        </a:spcAft>
                        <a:tabLst>
                          <a:tab pos="-53975" algn="l"/>
                          <a:tab pos="810260" algn="l"/>
                        </a:tabLst>
                      </a:pPr>
                      <a:r>
                        <a:rPr lang="ru-RU" sz="1400" kern="0">
                          <a:effectLst/>
                        </a:rPr>
                        <a:t>Рабочая программа воспитания</a:t>
                      </a:r>
                      <a:endParaRPr lang="ru-RU" sz="1400" b="1" ker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527" marR="52527" marT="0" marB="0"/>
                </a:tc>
              </a:tr>
              <a:tr h="292100">
                <a:tc gridSpan="2">
                  <a:txBody>
                    <a:bodyPr/>
                    <a:lstStyle/>
                    <a:p>
                      <a:pPr marL="584835" indent="317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05225" algn="l"/>
                        </a:tabLst>
                      </a:pPr>
                      <a:r>
                        <a:rPr lang="ru-RU" sz="1400" kern="0" dirty="0">
                          <a:effectLst/>
                        </a:rPr>
                        <a:t>Часть, формируемая участниками образовательных отношений</a:t>
                      </a:r>
                      <a:endParaRPr lang="ru-RU" sz="1400" b="1" kern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527" marR="5252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472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700930"/>
              </p:ext>
            </p:extLst>
          </p:nvPr>
        </p:nvGraphicFramePr>
        <p:xfrm>
          <a:off x="685800" y="304800"/>
          <a:ext cx="7543800" cy="57582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3638"/>
                <a:gridCol w="6750162"/>
              </a:tblGrid>
              <a:tr h="263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III</a:t>
                      </a:r>
                      <a:r>
                        <a:rPr lang="ru-RU" sz="1400" dirty="0">
                          <a:effectLst/>
                        </a:rPr>
                        <a:t>.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759" marR="56759" marT="0" marB="0"/>
                </a:tc>
                <a:tc>
                  <a:txBody>
                    <a:bodyPr/>
                    <a:lstStyle/>
                    <a:p>
                      <a:pPr marL="584835" algn="just">
                        <a:spcAft>
                          <a:spcPts val="0"/>
                        </a:spcAft>
                        <a:tabLst>
                          <a:tab pos="-53975" algn="l"/>
                          <a:tab pos="810260" algn="l"/>
                        </a:tabLst>
                      </a:pPr>
                      <a:r>
                        <a:rPr lang="ru-RU" sz="1400" kern="0">
                          <a:effectLst/>
                        </a:rPr>
                        <a:t>Организационный раздел</a:t>
                      </a:r>
                      <a:endParaRPr lang="ru-RU" sz="1400" b="1" ker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59" marR="56759" marT="0" marB="0"/>
                </a:tc>
              </a:tr>
              <a:tr h="243380">
                <a:tc gridSpan="2">
                  <a:txBody>
                    <a:bodyPr/>
                    <a:lstStyle/>
                    <a:p>
                      <a:pPr marL="584835" algn="just">
                        <a:spcAft>
                          <a:spcPts val="0"/>
                        </a:spcAft>
                        <a:tabLst>
                          <a:tab pos="-53975" algn="l"/>
                          <a:tab pos="810260" algn="l"/>
                        </a:tabLst>
                      </a:pPr>
                      <a:r>
                        <a:rPr lang="ru-RU" sz="1400" kern="0">
                          <a:effectLst/>
                        </a:rPr>
                        <a:t>Обязательная часть</a:t>
                      </a:r>
                      <a:endParaRPr lang="ru-RU" sz="1400" b="1" ker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59" marR="5675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67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3.1.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759" marR="56759" marT="0" marB="0"/>
                </a:tc>
                <a:tc>
                  <a:txBody>
                    <a:bodyPr/>
                    <a:lstStyle/>
                    <a:p>
                      <a:pPr marL="584835" algn="just">
                        <a:spcAft>
                          <a:spcPts val="0"/>
                        </a:spcAft>
                        <a:tabLst>
                          <a:tab pos="-53975" algn="l"/>
                          <a:tab pos="810260" algn="l"/>
                        </a:tabLst>
                      </a:pPr>
                      <a:r>
                        <a:rPr lang="ru-RU" sz="1400" kern="0">
                          <a:effectLst/>
                        </a:rPr>
                        <a:t>Психолого-педагогические условия реализации Программы</a:t>
                      </a:r>
                      <a:endParaRPr lang="ru-RU" sz="1400" b="1" ker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59" marR="56759" marT="0" marB="0"/>
                </a:tc>
              </a:tr>
              <a:tr h="4867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3.2.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759" marR="56759" marT="0" marB="0"/>
                </a:tc>
                <a:tc>
                  <a:txBody>
                    <a:bodyPr/>
                    <a:lstStyle/>
                    <a:p>
                      <a:pPr marL="584835" algn="just">
                        <a:spcAft>
                          <a:spcPts val="0"/>
                        </a:spcAft>
                        <a:tabLst>
                          <a:tab pos="-53975" algn="l"/>
                          <a:tab pos="810260" algn="l"/>
                        </a:tabLst>
                      </a:pPr>
                      <a:r>
                        <a:rPr lang="ru-RU" sz="1400" kern="0">
                          <a:effectLst/>
                        </a:rPr>
                        <a:t>Особенности организации развивающей предметно-пространственной среды</a:t>
                      </a:r>
                      <a:endParaRPr lang="ru-RU" sz="1400" b="1" ker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59" marR="56759" marT="0" marB="0"/>
                </a:tc>
              </a:tr>
              <a:tr h="9735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3.3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759" marR="56759" marT="0" marB="0"/>
                </a:tc>
                <a:tc>
                  <a:txBody>
                    <a:bodyPr/>
                    <a:lstStyle/>
                    <a:p>
                      <a:pPr marL="584835" algn="just">
                        <a:spcAft>
                          <a:spcPts val="0"/>
                        </a:spcAft>
                        <a:tabLst>
                          <a:tab pos="-53975" algn="l"/>
                          <a:tab pos="810260" algn="l"/>
                        </a:tabLst>
                      </a:pPr>
                      <a:r>
                        <a:rPr lang="ru-RU" sz="1400" kern="0">
                          <a:effectLst/>
                        </a:rPr>
                        <a:t>Материально-техническое обеспечение Программы, обеспеченность методическими материалами и средствами обучения и воспитания</a:t>
                      </a:r>
                      <a:endParaRPr lang="ru-RU" sz="1400" b="1" ker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59" marR="56759" marT="0" marB="0"/>
                </a:tc>
              </a:tr>
              <a:tr h="9735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3.4.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759" marR="56759" marT="0" marB="0"/>
                </a:tc>
                <a:tc>
                  <a:txBody>
                    <a:bodyPr/>
                    <a:lstStyle/>
                    <a:p>
                      <a:pPr marL="584835" algn="just">
                        <a:spcAft>
                          <a:spcPts val="0"/>
                        </a:spcAft>
                        <a:tabLst>
                          <a:tab pos="-53975" algn="l"/>
                          <a:tab pos="810260" algn="l"/>
                        </a:tabLst>
                      </a:pPr>
                      <a:r>
                        <a:rPr lang="ru-RU" sz="1400" kern="0" dirty="0">
                          <a:effectLst/>
                        </a:rPr>
                        <a:t>Перечень литературных, музыкальных, художественных, анимационных, кинематографических произведений для реализации Программы</a:t>
                      </a:r>
                      <a:endParaRPr lang="ru-RU" sz="1400" b="1" kern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59" marR="56759" marT="0" marB="0"/>
                </a:tc>
              </a:tr>
              <a:tr h="263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3.5.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759" marR="56759" marT="0" marB="0"/>
                </a:tc>
                <a:tc>
                  <a:txBody>
                    <a:bodyPr/>
                    <a:lstStyle/>
                    <a:p>
                      <a:pPr marL="584835" algn="just">
                        <a:spcAft>
                          <a:spcPts val="0"/>
                        </a:spcAft>
                        <a:tabLst>
                          <a:tab pos="-53975" algn="l"/>
                          <a:tab pos="810260" algn="l"/>
                        </a:tabLst>
                      </a:pPr>
                      <a:r>
                        <a:rPr lang="ru-RU" sz="1400" kern="0">
                          <a:effectLst/>
                        </a:rPr>
                        <a:t>Кадровые условия реализации Программы</a:t>
                      </a:r>
                      <a:endParaRPr lang="ru-RU" sz="1400" b="1" ker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59" marR="56759" marT="0" marB="0"/>
                </a:tc>
              </a:tr>
              <a:tr h="263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3.6.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759" marR="56759" marT="0" marB="0"/>
                </a:tc>
                <a:tc>
                  <a:txBody>
                    <a:bodyPr/>
                    <a:lstStyle/>
                    <a:p>
                      <a:pPr marL="584835" algn="just">
                        <a:spcAft>
                          <a:spcPts val="0"/>
                        </a:spcAft>
                        <a:tabLst>
                          <a:tab pos="-53975" algn="l"/>
                          <a:tab pos="810260" algn="l"/>
                        </a:tabLst>
                      </a:pPr>
                      <a:r>
                        <a:rPr lang="ru-RU" sz="1400" kern="0">
                          <a:effectLst/>
                        </a:rPr>
                        <a:t>Режим и распорядок дня</a:t>
                      </a:r>
                      <a:endParaRPr lang="ru-RU" sz="1400" b="1" ker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59" marR="56759" marT="0" marB="0"/>
                </a:tc>
              </a:tr>
              <a:tr h="263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3.7.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759" marR="56759" marT="0" marB="0"/>
                </a:tc>
                <a:tc>
                  <a:txBody>
                    <a:bodyPr/>
                    <a:lstStyle/>
                    <a:p>
                      <a:pPr marL="584835" algn="just">
                        <a:spcAft>
                          <a:spcPts val="0"/>
                        </a:spcAft>
                        <a:tabLst>
                          <a:tab pos="-53975" algn="l"/>
                          <a:tab pos="810260" algn="l"/>
                        </a:tabLst>
                      </a:pPr>
                      <a:r>
                        <a:rPr lang="ru-RU" sz="1400" kern="0">
                          <a:effectLst/>
                        </a:rPr>
                        <a:t>Учебный план, календарный учебный график</a:t>
                      </a:r>
                      <a:endParaRPr lang="ru-RU" sz="1400" b="1" ker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59" marR="56759" marT="0" marB="0"/>
                </a:tc>
              </a:tr>
              <a:tr h="263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3.8.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759" marR="56759" marT="0" marB="0"/>
                </a:tc>
                <a:tc>
                  <a:txBody>
                    <a:bodyPr/>
                    <a:lstStyle/>
                    <a:p>
                      <a:pPr marL="584835" algn="just">
                        <a:spcAft>
                          <a:spcPts val="0"/>
                        </a:spcAft>
                        <a:tabLst>
                          <a:tab pos="-53975" algn="l"/>
                          <a:tab pos="810260" algn="l"/>
                        </a:tabLst>
                      </a:pPr>
                      <a:r>
                        <a:rPr lang="ru-RU" sz="1400" kern="0">
                          <a:effectLst/>
                        </a:rPr>
                        <a:t>Календарный план воспитательной работы</a:t>
                      </a:r>
                      <a:endParaRPr lang="ru-RU" sz="1400" b="1" ker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59" marR="56759" marT="0" marB="0"/>
                </a:tc>
              </a:tr>
              <a:tr h="263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3.9.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759" marR="56759" marT="0" marB="0"/>
                </a:tc>
                <a:tc>
                  <a:txBody>
                    <a:bodyPr/>
                    <a:lstStyle/>
                    <a:p>
                      <a:pPr marL="584835" algn="just">
                        <a:spcAft>
                          <a:spcPts val="0"/>
                        </a:spcAft>
                        <a:tabLst>
                          <a:tab pos="-53975" algn="l"/>
                          <a:tab pos="810260" algn="l"/>
                        </a:tabLst>
                      </a:pPr>
                      <a:r>
                        <a:rPr lang="ru-RU" sz="1400" kern="0">
                          <a:effectLst/>
                        </a:rPr>
                        <a:t>Самосовершенствование </a:t>
                      </a:r>
                      <a:endParaRPr lang="ru-RU" sz="1400" b="1" ker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59" marR="56759" marT="0" marB="0"/>
                </a:tc>
              </a:tr>
              <a:tr h="486759">
                <a:tc gridSpan="2">
                  <a:txBody>
                    <a:bodyPr/>
                    <a:lstStyle/>
                    <a:p>
                      <a:pPr marL="584835" algn="just">
                        <a:spcAft>
                          <a:spcPts val="0"/>
                        </a:spcAft>
                        <a:tabLst>
                          <a:tab pos="-53975" algn="l"/>
                          <a:tab pos="810260" algn="l"/>
                        </a:tabLst>
                      </a:pPr>
                      <a:r>
                        <a:rPr lang="ru-RU" sz="1400" kern="0" dirty="0">
                          <a:effectLst/>
                        </a:rPr>
                        <a:t>Часть, формируемая участниками образовательных отношений</a:t>
                      </a:r>
                      <a:endParaRPr lang="ru-RU" sz="1400" b="1" kern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59" marR="5675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3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IV</a:t>
                      </a:r>
                      <a:r>
                        <a:rPr lang="ru-RU" sz="1400">
                          <a:effectLst/>
                        </a:rPr>
                        <a:t>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759" marR="56759" marT="0" marB="0"/>
                </a:tc>
                <a:tc>
                  <a:txBody>
                    <a:bodyPr/>
                    <a:lstStyle/>
                    <a:p>
                      <a:pPr marL="584835" algn="just">
                        <a:spcAft>
                          <a:spcPts val="0"/>
                        </a:spcAft>
                        <a:tabLst>
                          <a:tab pos="-53975" algn="l"/>
                          <a:tab pos="810260" algn="l"/>
                        </a:tabLst>
                      </a:pPr>
                      <a:r>
                        <a:rPr lang="ru-RU" sz="1400" kern="0">
                          <a:effectLst/>
                        </a:rPr>
                        <a:t>Дополнительный раздел</a:t>
                      </a:r>
                      <a:endParaRPr lang="ru-RU" sz="1400" b="1" ker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59" marR="56759" marT="0" marB="0"/>
                </a:tc>
              </a:tr>
              <a:tr h="263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759" marR="56759" marT="0" marB="0"/>
                </a:tc>
                <a:tc>
                  <a:txBody>
                    <a:bodyPr/>
                    <a:lstStyle/>
                    <a:p>
                      <a:pPr marL="584835" algn="just">
                        <a:spcAft>
                          <a:spcPts val="0"/>
                        </a:spcAft>
                        <a:tabLst>
                          <a:tab pos="-53975" algn="l"/>
                          <a:tab pos="810260" algn="l"/>
                        </a:tabLst>
                      </a:pPr>
                      <a:r>
                        <a:rPr lang="ru-RU" sz="1400" kern="0" dirty="0">
                          <a:effectLst/>
                        </a:rPr>
                        <a:t>Краткая презентация Программы</a:t>
                      </a:r>
                      <a:endParaRPr lang="ru-RU" sz="1400" b="1" kern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59" marR="5675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2583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92097" y="366750"/>
            <a:ext cx="61550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FF0000"/>
                </a:solidFill>
              </a:rPr>
              <a:t>ФОРМЫ</a:t>
            </a:r>
            <a:r>
              <a:rPr spc="-10" dirty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реализация</a:t>
            </a:r>
            <a:r>
              <a:rPr spc="-15" dirty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новой</a:t>
            </a:r>
            <a:r>
              <a:rPr spc="-1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ОП </a:t>
            </a:r>
            <a:r>
              <a:rPr spc="-5" dirty="0">
                <a:solidFill>
                  <a:srgbClr val="FF0000"/>
                </a:solidFill>
              </a:rPr>
              <a:t>ДО по </a:t>
            </a:r>
            <a:r>
              <a:rPr dirty="0">
                <a:solidFill>
                  <a:srgbClr val="FF0000"/>
                </a:solidFill>
              </a:rPr>
              <a:t>ФОП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6720" y="1368539"/>
            <a:ext cx="6562090" cy="25400"/>
            <a:chOff x="1296720" y="1368539"/>
            <a:chExt cx="6562090" cy="25400"/>
          </a:xfrm>
        </p:grpSpPr>
        <p:sp>
          <p:nvSpPr>
            <p:cNvPr id="4" name="object 4"/>
            <p:cNvSpPr/>
            <p:nvPr/>
          </p:nvSpPr>
          <p:spPr>
            <a:xfrm>
              <a:off x="1308239" y="1386725"/>
              <a:ext cx="6550659" cy="0"/>
            </a:xfrm>
            <a:custGeom>
              <a:avLst/>
              <a:gdLst/>
              <a:ahLst/>
              <a:cxnLst/>
              <a:rect l="l" t="t" r="r" b="b"/>
              <a:pathLst>
                <a:path w="6550659">
                  <a:moveTo>
                    <a:pt x="0" y="0"/>
                  </a:moveTo>
                  <a:lnTo>
                    <a:pt x="6550558" y="0"/>
                  </a:lnTo>
                </a:path>
              </a:pathLst>
            </a:custGeom>
            <a:ln w="140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96720" y="1375562"/>
              <a:ext cx="6550659" cy="0"/>
            </a:xfrm>
            <a:custGeom>
              <a:avLst/>
              <a:gdLst/>
              <a:ahLst/>
              <a:cxnLst/>
              <a:rect l="l" t="t" r="r" b="b"/>
              <a:pathLst>
                <a:path w="6550659">
                  <a:moveTo>
                    <a:pt x="0" y="0"/>
                  </a:moveTo>
                  <a:lnTo>
                    <a:pt x="6550558" y="0"/>
                  </a:lnTo>
                </a:path>
              </a:pathLst>
            </a:custGeom>
            <a:ln w="14046">
              <a:solidFill>
                <a:srgbClr val="0000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3773157" y="1673098"/>
            <a:ext cx="1610360" cy="26034"/>
            <a:chOff x="3773157" y="1673098"/>
            <a:chExt cx="1610360" cy="26034"/>
          </a:xfrm>
        </p:grpSpPr>
        <p:sp>
          <p:nvSpPr>
            <p:cNvPr id="7" name="object 7"/>
            <p:cNvSpPr/>
            <p:nvPr/>
          </p:nvSpPr>
          <p:spPr>
            <a:xfrm>
              <a:off x="3784676" y="1691640"/>
              <a:ext cx="1598930" cy="0"/>
            </a:xfrm>
            <a:custGeom>
              <a:avLst/>
              <a:gdLst/>
              <a:ahLst/>
              <a:cxnLst/>
              <a:rect l="l" t="t" r="r" b="b"/>
              <a:pathLst>
                <a:path w="1598929">
                  <a:moveTo>
                    <a:pt x="0" y="0"/>
                  </a:moveTo>
                  <a:lnTo>
                    <a:pt x="1598764" y="0"/>
                  </a:lnTo>
                </a:path>
              </a:pathLst>
            </a:custGeom>
            <a:ln w="140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773157" y="1680121"/>
              <a:ext cx="1598930" cy="0"/>
            </a:xfrm>
            <a:custGeom>
              <a:avLst/>
              <a:gdLst/>
              <a:ahLst/>
              <a:cxnLst/>
              <a:rect l="l" t="t" r="r" b="b"/>
              <a:pathLst>
                <a:path w="1598929">
                  <a:moveTo>
                    <a:pt x="0" y="0"/>
                  </a:moveTo>
                  <a:lnTo>
                    <a:pt x="1598764" y="0"/>
                  </a:lnTo>
                </a:path>
              </a:pathLst>
            </a:custGeom>
            <a:ln w="14046">
              <a:solidFill>
                <a:srgbClr val="0000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2736723" y="3806825"/>
            <a:ext cx="3681729" cy="26034"/>
            <a:chOff x="2736723" y="3806825"/>
            <a:chExt cx="3681729" cy="26034"/>
          </a:xfrm>
        </p:grpSpPr>
        <p:sp>
          <p:nvSpPr>
            <p:cNvPr id="10" name="object 10"/>
            <p:cNvSpPr/>
            <p:nvPr/>
          </p:nvSpPr>
          <p:spPr>
            <a:xfrm>
              <a:off x="2748241" y="3825367"/>
              <a:ext cx="3670300" cy="0"/>
            </a:xfrm>
            <a:custGeom>
              <a:avLst/>
              <a:gdLst/>
              <a:ahLst/>
              <a:cxnLst/>
              <a:rect l="l" t="t" r="r" b="b"/>
              <a:pathLst>
                <a:path w="3670300">
                  <a:moveTo>
                    <a:pt x="0" y="0"/>
                  </a:moveTo>
                  <a:lnTo>
                    <a:pt x="3670198" y="0"/>
                  </a:lnTo>
                </a:path>
              </a:pathLst>
            </a:custGeom>
            <a:ln w="140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736723" y="3813848"/>
              <a:ext cx="3670300" cy="0"/>
            </a:xfrm>
            <a:custGeom>
              <a:avLst/>
              <a:gdLst/>
              <a:ahLst/>
              <a:cxnLst/>
              <a:rect l="l" t="t" r="r" b="b"/>
              <a:pathLst>
                <a:path w="3670300">
                  <a:moveTo>
                    <a:pt x="0" y="0"/>
                  </a:moveTo>
                  <a:lnTo>
                    <a:pt x="3670198" y="0"/>
                  </a:lnTo>
                </a:path>
              </a:pathLst>
            </a:custGeom>
            <a:ln w="14046">
              <a:solidFill>
                <a:srgbClr val="0000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17296" y="1087094"/>
            <a:ext cx="7907655" cy="4598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55315" marR="672465" indent="-24765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0066"/>
                </a:solidFill>
                <a:latin typeface="Times New Roman"/>
                <a:cs typeface="Times New Roman"/>
              </a:rPr>
              <a:t>Образовательная </a:t>
            </a:r>
            <a:r>
              <a:rPr sz="2000" b="1" spc="-5" dirty="0">
                <a:solidFill>
                  <a:srgbClr val="000066"/>
                </a:solidFill>
                <a:latin typeface="Times New Roman"/>
                <a:cs typeface="Times New Roman"/>
              </a:rPr>
              <a:t>деятельность</a:t>
            </a:r>
            <a:r>
              <a:rPr sz="2000" b="1" dirty="0">
                <a:solidFill>
                  <a:srgbClr val="000066"/>
                </a:solidFill>
                <a:latin typeface="Times New Roman"/>
                <a:cs typeface="Times New Roman"/>
              </a:rPr>
              <a:t> в ДОО</a:t>
            </a:r>
            <a:r>
              <a:rPr sz="2000" b="1" spc="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66"/>
                </a:solidFill>
                <a:latin typeface="Times New Roman"/>
                <a:cs typeface="Times New Roman"/>
              </a:rPr>
              <a:t>включает</a:t>
            </a:r>
            <a:r>
              <a:rPr sz="2000" b="1" spc="-5" dirty="0">
                <a:solidFill>
                  <a:srgbClr val="000066"/>
                </a:solidFill>
                <a:latin typeface="Times New Roman"/>
                <a:cs typeface="Times New Roman"/>
              </a:rPr>
              <a:t> четыре </a:t>
            </a:r>
            <a:r>
              <a:rPr sz="2000" b="1" spc="-484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000066"/>
                </a:solidFill>
                <a:latin typeface="Times New Roman"/>
                <a:cs typeface="Times New Roman"/>
              </a:rPr>
              <a:t>направления:</a:t>
            </a:r>
            <a:endParaRPr sz="2000">
              <a:latin typeface="Times New Roman"/>
              <a:cs typeface="Times New Roman"/>
            </a:endParaRPr>
          </a:p>
          <a:p>
            <a:pPr marL="12700" marR="5715">
              <a:lnSpc>
                <a:spcPct val="100000"/>
              </a:lnSpc>
              <a:buChar char="-"/>
              <a:tabLst>
                <a:tab pos="244475" algn="l"/>
                <a:tab pos="245110" algn="l"/>
                <a:tab pos="814069" algn="l"/>
                <a:tab pos="1897380" algn="l"/>
                <a:tab pos="3041650" algn="l"/>
                <a:tab pos="3309620" algn="l"/>
                <a:tab pos="4435475" algn="l"/>
                <a:tab pos="5947410" algn="l"/>
                <a:tab pos="7259320" algn="l"/>
              </a:tabLst>
            </a:pP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ОД,	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ору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ю	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пр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т	в	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оцессе	о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sz="2000" spc="-10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низ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ци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и	различ</a:t>
            </a:r>
            <a:r>
              <a:rPr sz="2000" spc="-15" dirty="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ых	в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в  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детской</a:t>
            </a:r>
            <a:r>
              <a:rPr sz="20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деятельности;</a:t>
            </a:r>
            <a:endParaRPr sz="2000">
              <a:latin typeface="Times New Roman"/>
              <a:cs typeface="Times New Roman"/>
            </a:endParaRPr>
          </a:p>
          <a:p>
            <a:pPr marL="160655" indent="-148590">
              <a:lnSpc>
                <a:spcPct val="100000"/>
              </a:lnSpc>
              <a:buChar char="-"/>
              <a:tabLst>
                <a:tab pos="161290" algn="l"/>
              </a:tabLst>
            </a:pP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ОД,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которую</a:t>
            </a:r>
            <a:r>
              <a:rPr sz="2000" spc="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проводят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в ходе 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режимных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процессов;</a:t>
            </a:r>
            <a:endParaRPr sz="2000">
              <a:latin typeface="Times New Roman"/>
              <a:cs typeface="Times New Roman"/>
            </a:endParaRPr>
          </a:p>
          <a:p>
            <a:pPr marL="160655" indent="-148590">
              <a:lnSpc>
                <a:spcPct val="100000"/>
              </a:lnSpc>
              <a:buChar char="-"/>
              <a:tabLst>
                <a:tab pos="161290" algn="l"/>
              </a:tabLst>
            </a:pP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самостоятельную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 деятельность детей;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tabLst>
                <a:tab pos="2012314" algn="l"/>
                <a:tab pos="2310765" algn="l"/>
                <a:tab pos="3412490" algn="l"/>
                <a:tab pos="4199255" algn="l"/>
                <a:tab pos="4648200" algn="l"/>
                <a:tab pos="6069330" algn="l"/>
              </a:tabLst>
            </a:pPr>
            <a:r>
              <a:rPr sz="3000" baseline="4166" dirty="0">
                <a:solidFill>
                  <a:srgbClr val="000066"/>
                </a:solidFill>
                <a:latin typeface="Times New Roman"/>
                <a:cs typeface="Times New Roman"/>
              </a:rPr>
              <a:t>-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sz="2000" spc="-10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2000" spc="10" dirty="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оде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е	с	с</a:t>
            </a:r>
            <a:r>
              <a:rPr sz="2000" spc="-10" dirty="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sz="2000" spc="10" dirty="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ья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ми	дет</a:t>
            </a:r>
            <a:r>
              <a:rPr sz="2000" spc="-10" dirty="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й	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о	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sz="2000" spc="-10" dirty="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ал</a:t>
            </a:r>
            <a:r>
              <a:rPr sz="2000" spc="-15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sz="2000" spc="-10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ци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и	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браз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ва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ел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ьн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й  программы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 ДО</a:t>
            </a:r>
            <a:endParaRPr sz="2000">
              <a:latin typeface="Times New Roman"/>
              <a:cs typeface="Times New Roman"/>
            </a:endParaRPr>
          </a:p>
          <a:p>
            <a:pPr marL="2118995">
              <a:lnSpc>
                <a:spcPct val="100000"/>
              </a:lnSpc>
            </a:pPr>
            <a:r>
              <a:rPr sz="2000" b="1" spc="-5" dirty="0">
                <a:solidFill>
                  <a:srgbClr val="000066"/>
                </a:solidFill>
                <a:latin typeface="Times New Roman"/>
                <a:cs typeface="Times New Roman"/>
              </a:rPr>
              <a:t>Основные</a:t>
            </a:r>
            <a:r>
              <a:rPr sz="2000" b="1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66"/>
                </a:solidFill>
                <a:latin typeface="Times New Roman"/>
                <a:cs typeface="Times New Roman"/>
              </a:rPr>
              <a:t>направления</a:t>
            </a:r>
            <a:r>
              <a:rPr sz="2000" b="1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66"/>
                </a:solidFill>
                <a:latin typeface="Times New Roman"/>
                <a:cs typeface="Times New Roman"/>
              </a:rPr>
              <a:t>работы</a:t>
            </a:r>
            <a:endParaRPr sz="2000">
              <a:latin typeface="Times New Roman"/>
              <a:cs typeface="Times New Roman"/>
            </a:endParaRPr>
          </a:p>
          <a:p>
            <a:pPr marL="160655" indent="-148590">
              <a:lnSpc>
                <a:spcPts val="2400"/>
              </a:lnSpc>
              <a:buChar char="-"/>
              <a:tabLst>
                <a:tab pos="161290" algn="l"/>
              </a:tabLst>
            </a:pP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реализации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обновленной 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ОП</a:t>
            </a:r>
            <a:r>
              <a:rPr sz="2000" spc="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ДО 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по</a:t>
            </a:r>
            <a:r>
              <a:rPr sz="2000" spc="2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ФОП</a:t>
            </a:r>
            <a:r>
              <a:rPr sz="2000" spc="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ДО;</a:t>
            </a:r>
            <a:endParaRPr sz="2000">
              <a:latin typeface="Times New Roman"/>
              <a:cs typeface="Times New Roman"/>
            </a:endParaRPr>
          </a:p>
          <a:p>
            <a:pPr marL="12700" marR="6985">
              <a:lnSpc>
                <a:spcPct val="100000"/>
              </a:lnSpc>
              <a:buChar char="-"/>
              <a:tabLst>
                <a:tab pos="212090" algn="l"/>
              </a:tabLst>
            </a:pP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планирование</a:t>
            </a:r>
            <a:r>
              <a:rPr sz="2000" spc="39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работы</a:t>
            </a:r>
            <a:r>
              <a:rPr sz="2000" spc="38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sz="2000" spc="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детьми</a:t>
            </a:r>
            <a:r>
              <a:rPr sz="2000" spc="39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2000" spc="39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семьями</a:t>
            </a:r>
            <a:r>
              <a:rPr sz="2000" spc="39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группы</a:t>
            </a:r>
            <a:r>
              <a:rPr sz="2000" spc="39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риска</a:t>
            </a:r>
            <a:r>
              <a:rPr sz="2000" spc="39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социально </a:t>
            </a:r>
            <a:r>
              <a:rPr sz="2000" spc="-484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опасного</a:t>
            </a:r>
            <a:r>
              <a:rPr sz="2000" spc="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положения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(СОП);</a:t>
            </a:r>
            <a:endParaRPr sz="2000">
              <a:latin typeface="Times New Roman"/>
              <a:cs typeface="Times New Roman"/>
            </a:endParaRPr>
          </a:p>
          <a:p>
            <a:pPr marL="12700" marR="5715">
              <a:lnSpc>
                <a:spcPct val="100000"/>
              </a:lnSpc>
              <a:spcBef>
                <a:spcPts val="10"/>
              </a:spcBef>
              <a:buChar char="-"/>
              <a:tabLst>
                <a:tab pos="409575" algn="l"/>
                <a:tab pos="410209" algn="l"/>
                <a:tab pos="1938020" algn="l"/>
                <a:tab pos="3479165" algn="l"/>
                <a:tab pos="5035550" algn="l"/>
                <a:tab pos="5482590" algn="l"/>
                <a:tab pos="7271384" algn="l"/>
              </a:tabLst>
            </a:pP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реал</a:t>
            </a:r>
            <a:r>
              <a:rPr sz="2000" spc="-15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2000" spc="-15" dirty="0">
                <a:solidFill>
                  <a:srgbClr val="000066"/>
                </a:solidFill>
                <a:latin typeface="Times New Roman"/>
                <a:cs typeface="Times New Roman"/>
              </a:rPr>
              <a:t>ц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я	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ро</a:t>
            </a:r>
            <a:r>
              <a:rPr sz="2000" spc="-15" dirty="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аммы	в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sz="2000" spc="-15" dirty="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та</a:t>
            </a:r>
            <a:r>
              <a:rPr sz="2000" spc="-15" dirty="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я	и	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sz="2000" spc="-10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ле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sz="2000" spc="-10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sz="2000" spc="-15" dirty="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о	</a:t>
            </a:r>
            <a:r>
              <a:rPr sz="2000" spc="-15" dirty="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ла</a:t>
            </a:r>
            <a:r>
              <a:rPr sz="2000" spc="-15" dirty="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а  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воспитательной</a:t>
            </a:r>
            <a:r>
              <a:rPr sz="20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работы;</a:t>
            </a:r>
            <a:endParaRPr sz="2000">
              <a:latin typeface="Times New Roman"/>
              <a:cs typeface="Times New Roman"/>
            </a:endParaRPr>
          </a:p>
          <a:p>
            <a:pPr marL="160655" indent="-148590">
              <a:lnSpc>
                <a:spcPct val="100000"/>
              </a:lnSpc>
              <a:buChar char="-"/>
              <a:tabLst>
                <a:tab pos="161290" algn="l"/>
              </a:tabLst>
            </a:pP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организация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методической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 поддержки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 педагогов.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59177" y="294741"/>
            <a:ext cx="482473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5" dirty="0" smtClean="0">
                <a:solidFill>
                  <a:srgbClr val="FF0000"/>
                </a:solidFill>
              </a:rPr>
              <a:t> </a:t>
            </a:r>
            <a:r>
              <a:rPr sz="2800" spc="-5" dirty="0">
                <a:solidFill>
                  <a:srgbClr val="FF0000"/>
                </a:solidFill>
              </a:rPr>
              <a:t>Новый</a:t>
            </a:r>
            <a:r>
              <a:rPr sz="2800" spc="-25" dirty="0">
                <a:solidFill>
                  <a:srgbClr val="FF0000"/>
                </a:solidFill>
              </a:rPr>
              <a:t> </a:t>
            </a:r>
            <a:r>
              <a:rPr sz="2800" spc="-5" dirty="0">
                <a:solidFill>
                  <a:srgbClr val="FF0000"/>
                </a:solidFill>
              </a:rPr>
              <a:t>порядок</a:t>
            </a:r>
            <a:r>
              <a:rPr sz="2800" spc="-2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аттестации</a:t>
            </a:r>
            <a:endParaRPr sz="2800" dirty="0"/>
          </a:p>
        </p:txBody>
      </p:sp>
      <p:sp>
        <p:nvSpPr>
          <p:cNvPr id="3" name="object 3"/>
          <p:cNvSpPr/>
          <p:nvPr/>
        </p:nvSpPr>
        <p:spPr>
          <a:xfrm>
            <a:off x="1441437" y="3727615"/>
            <a:ext cx="442595" cy="12700"/>
          </a:xfrm>
          <a:custGeom>
            <a:avLst/>
            <a:gdLst/>
            <a:ahLst/>
            <a:cxnLst/>
            <a:rect l="l" t="t" r="r" b="b"/>
            <a:pathLst>
              <a:path w="442594" h="12700">
                <a:moveTo>
                  <a:pt x="0" y="12598"/>
                </a:moveTo>
                <a:lnTo>
                  <a:pt x="442074" y="12598"/>
                </a:lnTo>
                <a:lnTo>
                  <a:pt x="442074" y="0"/>
                </a:lnTo>
                <a:lnTo>
                  <a:pt x="0" y="0"/>
                </a:lnTo>
                <a:lnTo>
                  <a:pt x="0" y="125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9539" indent="-117475">
              <a:lnSpc>
                <a:spcPts val="2400"/>
              </a:lnSpc>
              <a:spcBef>
                <a:spcPts val="100"/>
              </a:spcBef>
              <a:buSzPct val="95000"/>
              <a:buFont typeface="Wingdings"/>
              <a:buChar char=""/>
              <a:tabLst>
                <a:tab pos="130175" algn="l"/>
              </a:tabLst>
            </a:pPr>
            <a:r>
              <a:rPr sz="2000" spc="-5" dirty="0"/>
              <a:t>Утвержден</a:t>
            </a:r>
            <a:r>
              <a:rPr sz="2000" dirty="0"/>
              <a:t> приказом</a:t>
            </a:r>
            <a:r>
              <a:rPr sz="2000" spc="10" dirty="0"/>
              <a:t> </a:t>
            </a:r>
            <a:r>
              <a:rPr sz="2000" spc="-5" dirty="0"/>
              <a:t>Минпросвещения</a:t>
            </a:r>
            <a:r>
              <a:rPr sz="2000" spc="10" dirty="0"/>
              <a:t> </a:t>
            </a:r>
            <a:r>
              <a:rPr sz="2000" spc="-5" dirty="0"/>
              <a:t>России</a:t>
            </a:r>
            <a:r>
              <a:rPr sz="2000" spc="5" dirty="0"/>
              <a:t> </a:t>
            </a:r>
            <a:r>
              <a:rPr sz="2000" dirty="0"/>
              <a:t>от</a:t>
            </a:r>
            <a:r>
              <a:rPr sz="2000" spc="10" dirty="0"/>
              <a:t> </a:t>
            </a:r>
            <a:r>
              <a:rPr sz="2000" dirty="0"/>
              <a:t>24.03.2023</a:t>
            </a:r>
            <a:r>
              <a:rPr sz="2000" spc="10" dirty="0"/>
              <a:t> </a:t>
            </a:r>
            <a:r>
              <a:rPr sz="2000" dirty="0"/>
              <a:t>№</a:t>
            </a:r>
            <a:r>
              <a:rPr sz="2000" spc="5" dirty="0"/>
              <a:t> </a:t>
            </a:r>
            <a:r>
              <a:rPr sz="2000" dirty="0"/>
              <a:t>196</a:t>
            </a:r>
            <a:endParaRPr sz="2000"/>
          </a:p>
          <a:p>
            <a:pPr marL="12700" marR="10160">
              <a:lnSpc>
                <a:spcPct val="100000"/>
              </a:lnSpc>
              <a:buSzPct val="95000"/>
              <a:buFont typeface="Wingdings"/>
              <a:buChar char=""/>
              <a:tabLst>
                <a:tab pos="130175" algn="l"/>
                <a:tab pos="1250315" algn="l"/>
                <a:tab pos="1499870" algn="l"/>
                <a:tab pos="2132330" algn="l"/>
                <a:tab pos="2389505" algn="l"/>
                <a:tab pos="3481704" algn="l"/>
                <a:tab pos="4123690" algn="l"/>
                <a:tab pos="4726305" algn="l"/>
                <a:tab pos="4989830" algn="l"/>
                <a:tab pos="5729605" algn="l"/>
                <a:tab pos="7168515" algn="l"/>
              </a:tabLst>
            </a:pPr>
            <a:r>
              <a:rPr sz="2000" spc="-5" dirty="0"/>
              <a:t>Вступает	</a:t>
            </a:r>
            <a:r>
              <a:rPr sz="2000" dirty="0"/>
              <a:t>в	</a:t>
            </a:r>
            <a:r>
              <a:rPr sz="2000" spc="-5" dirty="0"/>
              <a:t>силу	</a:t>
            </a:r>
            <a:r>
              <a:rPr sz="2000" dirty="0"/>
              <a:t>1	</a:t>
            </a:r>
            <a:r>
              <a:rPr sz="2000" spc="-5" dirty="0"/>
              <a:t>сентября	</a:t>
            </a:r>
            <a:r>
              <a:rPr sz="2000" dirty="0"/>
              <a:t>2023	</a:t>
            </a:r>
            <a:r>
              <a:rPr sz="2000" spc="-5" dirty="0"/>
              <a:t>года	</a:t>
            </a:r>
            <a:r>
              <a:rPr sz="2000" dirty="0"/>
              <a:t>и	будет	</a:t>
            </a:r>
            <a:r>
              <a:rPr sz="2000" spc="-5" dirty="0"/>
              <a:t>действовать	</a:t>
            </a:r>
            <a:r>
              <a:rPr sz="2000" dirty="0"/>
              <a:t>до</a:t>
            </a:r>
            <a:r>
              <a:rPr sz="2000" spc="-85" dirty="0"/>
              <a:t> </a:t>
            </a:r>
            <a:r>
              <a:rPr sz="2000" dirty="0"/>
              <a:t>31 </a:t>
            </a:r>
            <a:r>
              <a:rPr sz="2000" spc="-484" dirty="0"/>
              <a:t> </a:t>
            </a:r>
            <a:r>
              <a:rPr sz="2000" spc="-5" dirty="0"/>
              <a:t>августа</a:t>
            </a:r>
            <a:r>
              <a:rPr sz="2000" dirty="0"/>
              <a:t> 2029</a:t>
            </a:r>
            <a:r>
              <a:rPr sz="2000" spc="5" dirty="0"/>
              <a:t> </a:t>
            </a:r>
            <a:r>
              <a:rPr sz="2000" spc="-5" dirty="0"/>
              <a:t>года.</a:t>
            </a:r>
            <a:endParaRPr sz="2000"/>
          </a:p>
          <a:p>
            <a:pPr marL="12700" marR="6350">
              <a:lnSpc>
                <a:spcPct val="100000"/>
              </a:lnSpc>
              <a:buSzPct val="95000"/>
              <a:buFont typeface="Wingdings"/>
              <a:buChar char=""/>
              <a:tabLst>
                <a:tab pos="130175" algn="l"/>
                <a:tab pos="2270760" algn="l"/>
                <a:tab pos="3272154" algn="l"/>
                <a:tab pos="4965065" algn="l"/>
                <a:tab pos="6568440" algn="l"/>
              </a:tabLst>
            </a:pPr>
            <a:r>
              <a:rPr sz="2000" spc="-5" dirty="0"/>
              <a:t>Есть</a:t>
            </a:r>
            <a:r>
              <a:rPr sz="2000" spc="505" dirty="0"/>
              <a:t> </a:t>
            </a:r>
            <a:r>
              <a:rPr sz="2000" spc="-5" dirty="0"/>
              <a:t>изменения</a:t>
            </a:r>
            <a:r>
              <a:rPr sz="2000" spc="509" dirty="0"/>
              <a:t> </a:t>
            </a:r>
            <a:r>
              <a:rPr sz="2000" dirty="0"/>
              <a:t>в	</a:t>
            </a:r>
            <a:r>
              <a:rPr sz="2000" spc="-5" dirty="0"/>
              <a:t>порядке	аттестации</a:t>
            </a:r>
            <a:r>
              <a:rPr sz="2000" spc="505" dirty="0"/>
              <a:t> </a:t>
            </a:r>
            <a:r>
              <a:rPr sz="2000" spc="-5" dirty="0"/>
              <a:t>на	</a:t>
            </a:r>
            <a:r>
              <a:rPr sz="2000" dirty="0"/>
              <a:t>СЗД,</a:t>
            </a:r>
            <a:r>
              <a:rPr sz="2000" spc="509" dirty="0"/>
              <a:t> </a:t>
            </a:r>
            <a:r>
              <a:rPr sz="2000" spc="-5" dirty="0"/>
              <a:t>первую	</a:t>
            </a:r>
            <a:r>
              <a:rPr sz="2000" dirty="0"/>
              <a:t>и</a:t>
            </a:r>
            <a:r>
              <a:rPr sz="2000" spc="400" dirty="0"/>
              <a:t> </a:t>
            </a:r>
            <a:r>
              <a:rPr sz="2000" dirty="0"/>
              <a:t>высшую </a:t>
            </a:r>
            <a:r>
              <a:rPr sz="2000" spc="-484" dirty="0"/>
              <a:t> </a:t>
            </a:r>
            <a:r>
              <a:rPr sz="2000" spc="-5" dirty="0"/>
              <a:t>квалификационные категории.</a:t>
            </a:r>
            <a:endParaRPr sz="2000"/>
          </a:p>
          <a:p>
            <a:pPr marL="12700" marR="5080">
              <a:lnSpc>
                <a:spcPct val="100000"/>
              </a:lnSpc>
              <a:buSzPct val="95000"/>
              <a:buFont typeface="Wingdings"/>
              <a:buChar char=""/>
              <a:tabLst>
                <a:tab pos="130175" algn="l"/>
                <a:tab pos="1550670" algn="l"/>
                <a:tab pos="2160270" algn="l"/>
                <a:tab pos="3074035" algn="l"/>
                <a:tab pos="5431790" algn="l"/>
                <a:tab pos="6840220" algn="l"/>
              </a:tabLst>
            </a:pPr>
            <a:r>
              <a:rPr sz="2000" dirty="0"/>
              <a:t>П</a:t>
            </a:r>
            <a:r>
              <a:rPr sz="2000" spc="5" dirty="0"/>
              <a:t>о</a:t>
            </a:r>
            <a:r>
              <a:rPr sz="2000" spc="-5" dirty="0"/>
              <a:t>я</a:t>
            </a:r>
            <a:r>
              <a:rPr sz="2000" dirty="0"/>
              <a:t>в</a:t>
            </a:r>
            <a:r>
              <a:rPr sz="2000" spc="-5" dirty="0"/>
              <a:t>и</a:t>
            </a:r>
            <a:r>
              <a:rPr sz="2000" spc="-10" dirty="0"/>
              <a:t>л</a:t>
            </a:r>
            <a:r>
              <a:rPr sz="2000" spc="-5" dirty="0"/>
              <a:t>и</a:t>
            </a:r>
            <a:r>
              <a:rPr sz="2000" dirty="0"/>
              <a:t>сь	две	</a:t>
            </a:r>
            <a:r>
              <a:rPr sz="2000" spc="-5" dirty="0"/>
              <a:t>н</a:t>
            </a:r>
            <a:r>
              <a:rPr sz="2000" spc="5" dirty="0"/>
              <a:t>о</a:t>
            </a:r>
            <a:r>
              <a:rPr sz="2000" dirty="0"/>
              <a:t>в</a:t>
            </a:r>
            <a:r>
              <a:rPr sz="2000" spc="-5" dirty="0"/>
              <a:t>ы</a:t>
            </a:r>
            <a:r>
              <a:rPr sz="2000" dirty="0"/>
              <a:t>е	</a:t>
            </a:r>
            <a:r>
              <a:rPr sz="2000" spc="5" dirty="0"/>
              <a:t>к</a:t>
            </a:r>
            <a:r>
              <a:rPr sz="2000" dirty="0"/>
              <a:t>в</a:t>
            </a:r>
            <a:r>
              <a:rPr sz="2000" spc="-10" dirty="0"/>
              <a:t>а</a:t>
            </a:r>
            <a:r>
              <a:rPr sz="2000" dirty="0"/>
              <a:t>ли</a:t>
            </a:r>
            <a:r>
              <a:rPr sz="2000" spc="-5" dirty="0"/>
              <a:t>фик</a:t>
            </a:r>
            <a:r>
              <a:rPr sz="2000" dirty="0"/>
              <a:t>а</a:t>
            </a:r>
            <a:r>
              <a:rPr sz="2000" spc="-5" dirty="0"/>
              <a:t>ционн</a:t>
            </a:r>
            <a:r>
              <a:rPr sz="2000" spc="5" dirty="0"/>
              <a:t>ы</a:t>
            </a:r>
            <a:r>
              <a:rPr sz="2000" dirty="0"/>
              <a:t>е	</a:t>
            </a:r>
            <a:r>
              <a:rPr sz="2000" spc="-5" dirty="0"/>
              <a:t>к</a:t>
            </a:r>
            <a:r>
              <a:rPr sz="2000" dirty="0"/>
              <a:t>ат</a:t>
            </a:r>
            <a:r>
              <a:rPr sz="2000" spc="-10" dirty="0"/>
              <a:t>е</a:t>
            </a:r>
            <a:r>
              <a:rPr sz="2000" spc="-5" dirty="0"/>
              <a:t>г</a:t>
            </a:r>
            <a:r>
              <a:rPr sz="2000" spc="5" dirty="0"/>
              <a:t>ор</a:t>
            </a:r>
            <a:r>
              <a:rPr sz="2000" spc="-15" dirty="0"/>
              <a:t>и</a:t>
            </a:r>
            <a:r>
              <a:rPr sz="2000" spc="-5" dirty="0"/>
              <a:t>и</a:t>
            </a:r>
            <a:r>
              <a:rPr sz="2000" dirty="0"/>
              <a:t>:	</a:t>
            </a:r>
            <a:r>
              <a:rPr sz="2000" spc="-5" dirty="0"/>
              <a:t>п</a:t>
            </a:r>
            <a:r>
              <a:rPr sz="2000" dirty="0"/>
              <a:t>еда</a:t>
            </a:r>
            <a:r>
              <a:rPr sz="2000" spc="-15" dirty="0"/>
              <a:t>г</a:t>
            </a:r>
            <a:r>
              <a:rPr sz="2000" spc="5" dirty="0"/>
              <a:t>о</a:t>
            </a:r>
            <a:r>
              <a:rPr sz="2000" spc="-15" dirty="0"/>
              <a:t>г</a:t>
            </a:r>
            <a:r>
              <a:rPr sz="2000" dirty="0"/>
              <a:t>-  методист</a:t>
            </a:r>
            <a:r>
              <a:rPr sz="2000" spc="-5" dirty="0"/>
              <a:t> </a:t>
            </a:r>
            <a:r>
              <a:rPr sz="2000" dirty="0"/>
              <a:t>и</a:t>
            </a:r>
            <a:r>
              <a:rPr sz="2000" spc="-5" dirty="0"/>
              <a:t> педагог-наставник</a:t>
            </a:r>
            <a:endParaRPr sz="2000"/>
          </a:p>
          <a:p>
            <a:pPr marL="597535">
              <a:lnSpc>
                <a:spcPct val="100000"/>
              </a:lnSpc>
              <a:spcBef>
                <a:spcPts val="1910"/>
              </a:spcBef>
            </a:pPr>
            <a:r>
              <a:rPr sz="1800" b="1" spc="-10" dirty="0">
                <a:solidFill>
                  <a:srgbClr val="BF0000"/>
                </a:solidFill>
                <a:latin typeface="Times New Roman"/>
                <a:cs typeface="Times New Roman"/>
              </a:rPr>
              <a:t>СЗД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31366" y="3717531"/>
            <a:ext cx="442595" cy="12700"/>
          </a:xfrm>
          <a:custGeom>
            <a:avLst/>
            <a:gdLst/>
            <a:ahLst/>
            <a:cxnLst/>
            <a:rect l="l" t="t" r="r" b="b"/>
            <a:pathLst>
              <a:path w="442594" h="12700">
                <a:moveTo>
                  <a:pt x="0" y="12598"/>
                </a:moveTo>
                <a:lnTo>
                  <a:pt x="442074" y="12598"/>
                </a:lnTo>
                <a:lnTo>
                  <a:pt x="442074" y="0"/>
                </a:lnTo>
                <a:lnTo>
                  <a:pt x="0" y="0"/>
                </a:lnTo>
                <a:lnTo>
                  <a:pt x="0" y="12598"/>
                </a:lnTo>
                <a:close/>
              </a:path>
            </a:pathLst>
          </a:custGeom>
          <a:solidFill>
            <a:srgbClr val="B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418666" y="3724821"/>
            <a:ext cx="2819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00066"/>
                </a:solidFill>
                <a:latin typeface="Wingdings"/>
                <a:cs typeface="Wingdings"/>
              </a:rPr>
              <a:t></a:t>
            </a:r>
            <a:r>
              <a:rPr sz="2700" baseline="-3086" dirty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endParaRPr sz="2700" baseline="-3086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29487" y="3737774"/>
            <a:ext cx="64725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13230" algn="l"/>
                <a:tab pos="2807970" algn="l"/>
                <a:tab pos="3815715" algn="l"/>
                <a:tab pos="4391025" algn="l"/>
                <a:tab pos="5984875" algn="l"/>
              </a:tabLst>
            </a:pP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тт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ци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sz="1800" spc="-15" dirty="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ой	ком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ис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и	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де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sz="1800" spc="-10" dirty="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о	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а	т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пер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ь д</a:t>
            </a:r>
            <a:r>
              <a:rPr sz="1800" spc="-15" dirty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sz="1800" spc="10" dirty="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жн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о	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бы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18666" y="4012095"/>
            <a:ext cx="6884034" cy="19456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минимум</a:t>
            </a:r>
            <a:r>
              <a:rPr sz="1800" spc="-2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пять</a:t>
            </a:r>
            <a:r>
              <a:rPr sz="18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работников;</a:t>
            </a:r>
            <a:endParaRPr sz="1800">
              <a:latin typeface="Times New Roman"/>
              <a:cs typeface="Times New Roman"/>
            </a:endParaRPr>
          </a:p>
          <a:p>
            <a:pPr marL="117475" indent="-105410">
              <a:lnSpc>
                <a:spcPct val="100000"/>
              </a:lnSpc>
              <a:buSzPct val="94444"/>
              <a:buFont typeface="Wingdings"/>
              <a:buChar char=""/>
              <a:tabLst>
                <a:tab pos="118110" algn="l"/>
              </a:tabLst>
            </a:pP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руководитель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 не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может</a:t>
            </a:r>
            <a:r>
              <a:rPr sz="1800" spc="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входить 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sz="1800" spc="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состав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аттестационной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комиссии;</a:t>
            </a:r>
            <a:endParaRPr sz="1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buSzPct val="94444"/>
              <a:buFont typeface="Wingdings"/>
              <a:buChar char=""/>
              <a:tabLst>
                <a:tab pos="118110" algn="l"/>
              </a:tabLst>
            </a:pP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обязательно</a:t>
            </a:r>
            <a:r>
              <a:rPr sz="1800" spc="1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включить</a:t>
            </a:r>
            <a:r>
              <a:rPr sz="1800" spc="10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sz="1800" spc="114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комиссию</a:t>
            </a:r>
            <a:r>
              <a:rPr sz="1800" spc="1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представителя</a:t>
            </a:r>
            <a:r>
              <a:rPr sz="1800" spc="1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выборного</a:t>
            </a:r>
            <a:r>
              <a:rPr sz="1800" spc="114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органа </a:t>
            </a:r>
            <a:r>
              <a:rPr sz="1800" spc="-434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0066"/>
                </a:solidFill>
                <a:latin typeface="Times New Roman"/>
                <a:cs typeface="Times New Roman"/>
              </a:rPr>
              <a:t>ППО;</a:t>
            </a:r>
            <a:endParaRPr sz="1800">
              <a:latin typeface="Times New Roman"/>
              <a:cs typeface="Times New Roman"/>
            </a:endParaRPr>
          </a:p>
          <a:p>
            <a:pPr marL="12700" marR="7620" algn="just">
              <a:lnSpc>
                <a:spcPct val="100000"/>
              </a:lnSpc>
              <a:buSzPct val="94444"/>
              <a:buFont typeface="Wingdings"/>
              <a:buChar char=""/>
              <a:tabLst>
                <a:tab pos="118110" algn="l"/>
              </a:tabLst>
            </a:pP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sz="1800" spc="32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представлении</a:t>
            </a:r>
            <a:r>
              <a:rPr sz="1800" spc="32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на</a:t>
            </a:r>
            <a:r>
              <a:rPr sz="1800" spc="34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аттестацию</a:t>
            </a:r>
            <a:r>
              <a:rPr sz="1800" spc="32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работника</a:t>
            </a:r>
            <a:r>
              <a:rPr sz="1800" spc="34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не</a:t>
            </a:r>
            <a:r>
              <a:rPr sz="1800" spc="33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надо</a:t>
            </a:r>
            <a:r>
              <a:rPr sz="1800" spc="33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писать</a:t>
            </a:r>
            <a:r>
              <a:rPr sz="1800" spc="32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оценку </a:t>
            </a:r>
            <a:r>
              <a:rPr sz="1800" spc="-434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его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профессиональных 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и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деловых качеств. Достаточно указать только </a:t>
            </a:r>
            <a:r>
              <a:rPr sz="1800" spc="-434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результаты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его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профессиональной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деятельности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63997" y="12"/>
            <a:ext cx="3779634" cy="3428263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498957" y="1659966"/>
            <a:ext cx="2110740" cy="0"/>
          </a:xfrm>
          <a:custGeom>
            <a:avLst/>
            <a:gdLst/>
            <a:ahLst/>
            <a:cxnLst/>
            <a:rect l="l" t="t" r="r" b="b"/>
            <a:pathLst>
              <a:path w="2110740">
                <a:moveTo>
                  <a:pt x="0" y="0"/>
                </a:moveTo>
                <a:lnTo>
                  <a:pt x="2110676" y="0"/>
                </a:lnTo>
              </a:path>
            </a:pathLst>
          </a:custGeom>
          <a:ln w="165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72579" y="1301661"/>
            <a:ext cx="21367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BF0000"/>
                </a:solidFill>
                <a:latin typeface="Times New Roman"/>
                <a:cs typeface="Times New Roman"/>
              </a:rPr>
              <a:t>1</a:t>
            </a:r>
            <a:r>
              <a:rPr sz="2400" b="1" spc="-30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BF0000"/>
                </a:solidFill>
                <a:latin typeface="Times New Roman"/>
                <a:cs typeface="Times New Roman"/>
              </a:rPr>
              <a:t>и</a:t>
            </a:r>
            <a:r>
              <a:rPr sz="2400" b="1" spc="-30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BF0000"/>
                </a:solidFill>
                <a:latin typeface="Times New Roman"/>
                <a:cs typeface="Times New Roman"/>
              </a:rPr>
              <a:t>высшая</a:t>
            </a:r>
            <a:r>
              <a:rPr sz="2400" b="1" spc="-25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BF0000"/>
                </a:solidFill>
                <a:latin typeface="Times New Roman"/>
                <a:cs typeface="Times New Roman"/>
              </a:rPr>
              <a:t>КК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85279" y="1645920"/>
            <a:ext cx="2110740" cy="0"/>
          </a:xfrm>
          <a:custGeom>
            <a:avLst/>
            <a:gdLst/>
            <a:ahLst/>
            <a:cxnLst/>
            <a:rect l="l" t="t" r="r" b="b"/>
            <a:pathLst>
              <a:path w="2110740">
                <a:moveTo>
                  <a:pt x="0" y="0"/>
                </a:moveTo>
                <a:lnTo>
                  <a:pt x="2110676" y="0"/>
                </a:lnTo>
              </a:path>
            </a:pathLst>
          </a:custGeom>
          <a:ln w="16560">
            <a:solidFill>
              <a:srgbClr val="B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850837" y="1667421"/>
            <a:ext cx="46748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72310" algn="l"/>
                <a:tab pos="3912870" algn="l"/>
              </a:tabLst>
            </a:pP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sz="2400" spc="5" dirty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ии	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огов	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бу</a:t>
            </a:r>
            <a:r>
              <a:rPr sz="2400" spc="5" dirty="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ут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2579" y="1667421"/>
            <a:ext cx="8053705" cy="3317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308600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"/>
              <a:tabLst>
                <a:tab pos="153035" algn="l"/>
              </a:tabLst>
            </a:pP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ли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фи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ц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ио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е 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бессрочными;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buSzPct val="95833"/>
              <a:buFont typeface="Wingdings"/>
              <a:buChar char=""/>
              <a:tabLst>
                <a:tab pos="153035" algn="l"/>
                <a:tab pos="1722120" algn="l"/>
                <a:tab pos="2986405" algn="l"/>
                <a:tab pos="4424680" algn="l"/>
                <a:tab pos="4919980" algn="l"/>
                <a:tab pos="5257165" algn="l"/>
                <a:tab pos="6599555" algn="l"/>
                <a:tab pos="7395845" algn="l"/>
              </a:tabLst>
            </a:pP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егор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,	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орые	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олу</a:t>
            </a:r>
            <a:r>
              <a:rPr sz="2400" spc="10" dirty="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и	</a:t>
            </a:r>
            <a:r>
              <a:rPr sz="2400" spc="5" dirty="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о	1	се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sz="2400" spc="5" dirty="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ря	2023	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ода, 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действуют пять лет;</a:t>
            </a:r>
            <a:endParaRPr sz="2400">
              <a:latin typeface="Times New Roman"/>
              <a:cs typeface="Times New Roman"/>
            </a:endParaRPr>
          </a:p>
          <a:p>
            <a:pPr marL="152400" indent="-140335">
              <a:lnSpc>
                <a:spcPct val="100000"/>
              </a:lnSpc>
              <a:buSzPct val="95833"/>
              <a:buFont typeface="Wingdings"/>
              <a:buChar char=""/>
              <a:tabLst>
                <a:tab pos="153035" algn="l"/>
              </a:tabLst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заявление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на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аттестацию можно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подать через</a:t>
            </a:r>
            <a:r>
              <a:rPr sz="24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Госуслуги;</a:t>
            </a:r>
            <a:endParaRPr sz="2400">
              <a:latin typeface="Times New Roman"/>
              <a:cs typeface="Times New Roman"/>
            </a:endParaRPr>
          </a:p>
          <a:p>
            <a:pPr marL="12700" marR="6350" algn="just">
              <a:lnSpc>
                <a:spcPct val="100000"/>
              </a:lnSpc>
              <a:buSzPct val="95833"/>
              <a:buFont typeface="Wingdings"/>
              <a:buChar char=""/>
              <a:tabLst>
                <a:tab pos="153035" algn="l"/>
              </a:tabLst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подать заявление можно независимо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от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продолжительности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работы</a:t>
            </a:r>
            <a:r>
              <a:rPr sz="2400" spc="22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sz="2400" spc="24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ДОО,</a:t>
            </a:r>
            <a:r>
              <a:rPr sz="2400" spc="23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sz="2400" spc="23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том</a:t>
            </a:r>
            <a:r>
              <a:rPr sz="2400" spc="229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числе</a:t>
            </a:r>
            <a:r>
              <a:rPr sz="2400" spc="229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sz="2400" spc="23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период</a:t>
            </a:r>
            <a:r>
              <a:rPr sz="2400" spc="23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нахождения</a:t>
            </a:r>
            <a:r>
              <a:rPr sz="2400" spc="24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sz="2400" spc="22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отпуске </a:t>
            </a:r>
            <a:r>
              <a:rPr sz="2400" spc="-59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по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уходу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за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ребенком;</a:t>
            </a:r>
            <a:endParaRPr sz="2400">
              <a:latin typeface="Times New Roman"/>
              <a:cs typeface="Times New Roman"/>
            </a:endParaRPr>
          </a:p>
          <a:p>
            <a:pPr marL="152400" indent="-140335" algn="just">
              <a:lnSpc>
                <a:spcPct val="100000"/>
              </a:lnSpc>
              <a:buSzPct val="95833"/>
              <a:buFont typeface="Wingdings"/>
              <a:buChar char=""/>
              <a:tabLst>
                <a:tab pos="153035" algn="l"/>
              </a:tabLst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не</a:t>
            </a:r>
            <a:r>
              <a:rPr sz="2400" spc="47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позднее,</a:t>
            </a:r>
            <a:r>
              <a:rPr sz="2400" spc="47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чем</a:t>
            </a:r>
            <a:r>
              <a:rPr sz="2400" spc="46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за</a:t>
            </a:r>
            <a:r>
              <a:rPr sz="2400" spc="46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5</a:t>
            </a:r>
            <a:r>
              <a:rPr sz="2400" spc="47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рабочих</a:t>
            </a:r>
            <a:r>
              <a:rPr sz="2400" spc="459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дней</a:t>
            </a:r>
            <a:r>
              <a:rPr sz="2400" spc="46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до</a:t>
            </a:r>
            <a:r>
              <a:rPr sz="2400" spc="47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аттестации,</a:t>
            </a:r>
            <a:r>
              <a:rPr sz="2400" spc="47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можно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2579" y="4959261"/>
            <a:ext cx="805434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направить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в</a:t>
            </a:r>
            <a:r>
              <a:rPr sz="24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аттестационную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комиссию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дополнительные </a:t>
            </a:r>
            <a:r>
              <a:rPr sz="2400" spc="-58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сведения,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которые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характеризуют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профессиональную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деятельность педагога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43000" y="228601"/>
            <a:ext cx="5715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kern="0" spc="-5" dirty="0">
                <a:solidFill>
                  <a:srgbClr val="FF0000"/>
                </a:solidFill>
                <a:latin typeface="Times New Roman"/>
                <a:ea typeface="+mj-ea"/>
                <a:cs typeface="Times New Roman"/>
              </a:rPr>
              <a:t>Новый</a:t>
            </a:r>
            <a:r>
              <a:rPr lang="ru-RU" sz="2800" b="1" kern="0" spc="-25" dirty="0">
                <a:solidFill>
                  <a:srgbClr val="FF0000"/>
                </a:solidFill>
                <a:latin typeface="Times New Roman"/>
                <a:ea typeface="+mj-ea"/>
                <a:cs typeface="Times New Roman"/>
              </a:rPr>
              <a:t> </a:t>
            </a:r>
            <a:r>
              <a:rPr lang="ru-RU" sz="2800" b="1" kern="0" spc="-5" dirty="0">
                <a:solidFill>
                  <a:srgbClr val="FF0000"/>
                </a:solidFill>
                <a:latin typeface="Times New Roman"/>
                <a:ea typeface="+mj-ea"/>
                <a:cs typeface="Times New Roman"/>
              </a:rPr>
              <a:t>порядок</a:t>
            </a:r>
            <a:r>
              <a:rPr lang="ru-RU" sz="2800" b="1" kern="0" spc="-25" dirty="0">
                <a:solidFill>
                  <a:srgbClr val="FF0000"/>
                </a:solidFill>
                <a:latin typeface="Times New Roman"/>
                <a:ea typeface="+mj-ea"/>
                <a:cs typeface="Times New Roman"/>
              </a:rPr>
              <a:t> </a:t>
            </a:r>
            <a:r>
              <a:rPr lang="ru-RU" sz="2800" b="1" kern="0" spc="-10" dirty="0">
                <a:solidFill>
                  <a:srgbClr val="FF0000"/>
                </a:solidFill>
                <a:latin typeface="Times New Roman"/>
                <a:ea typeface="+mj-ea"/>
                <a:cs typeface="Times New Roman"/>
              </a:rPr>
              <a:t>аттестации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68363" y="12"/>
            <a:ext cx="8675370" cy="6021070"/>
            <a:chOff x="468363" y="12"/>
            <a:chExt cx="8675370" cy="60210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8363" y="1340992"/>
              <a:ext cx="8319960" cy="4680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72796" y="12"/>
              <a:ext cx="2670479" cy="239974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157355"/>
            <a:ext cx="6553200" cy="4561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FF0000"/>
                </a:solidFill>
                <a:latin typeface="Liberation Serif"/>
                <a:ea typeface="Times New Roman"/>
                <a:cs typeface="Times New Roman"/>
              </a:rPr>
              <a:t>Новая стратегия комплексной безопасности детей: что нужно знать педагогам и </a:t>
            </a:r>
            <a:r>
              <a:rPr lang="ru-RU" b="1" dirty="0" smtClean="0">
                <a:solidFill>
                  <a:srgbClr val="FF0000"/>
                </a:solidFill>
                <a:latin typeface="Liberation Serif"/>
                <a:ea typeface="Times New Roman"/>
                <a:cs typeface="Times New Roman"/>
              </a:rPr>
              <a:t>родителям</a:t>
            </a:r>
            <a:endParaRPr lang="ru-RU" sz="1400" dirty="0">
              <a:solidFill>
                <a:srgbClr val="FF0000"/>
              </a:solidFill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Президент утвердил Стратегию комплексной безопасности детей в России (Стратегия) до 2030 года (</a:t>
            </a:r>
            <a:r>
              <a:rPr lang="ru-RU" dirty="0">
                <a:solidFill>
                  <a:srgbClr val="0462C1"/>
                </a:solidFill>
                <a:latin typeface="Times New Roman"/>
                <a:ea typeface="Times New Roman"/>
              </a:rPr>
              <a:t>Указ Президента от 17.05.2023 № 358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) </a:t>
            </a:r>
          </a:p>
          <a:p>
            <a:pPr>
              <a:spcAft>
                <a:spcPts val="0"/>
              </a:spcAft>
            </a:pPr>
            <a:r>
              <a:rPr lang="ru-RU" u="sng" dirty="0" smtClean="0">
                <a:solidFill>
                  <a:srgbClr val="000000"/>
                </a:solidFill>
                <a:latin typeface="Times New Roman"/>
                <a:ea typeface="Times New Roman"/>
              </a:rPr>
              <a:t>Документ </a:t>
            </a:r>
            <a:r>
              <a:rPr lang="ru-RU" u="sng" dirty="0">
                <a:solidFill>
                  <a:srgbClr val="000000"/>
                </a:solidFill>
                <a:latin typeface="Times New Roman"/>
                <a:ea typeface="Times New Roman"/>
              </a:rPr>
              <a:t>содержит пять основных угроз безопасности: </a:t>
            </a:r>
            <a:endParaRPr lang="ru-RU" sz="1600" u="sng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>
              <a:spcAft>
                <a:spcPts val="195"/>
              </a:spcAft>
            </a:pPr>
            <a:r>
              <a:rPr lang="ru-RU" sz="1100" dirty="0">
                <a:solidFill>
                  <a:srgbClr val="000000"/>
                </a:solidFill>
                <a:latin typeface="Times New Roman"/>
                <a:ea typeface="Times New Roman"/>
              </a:rPr>
              <a:t>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снижение уровня благополучия детей и семей, имеющих детей; 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>
              <a:spcAft>
                <a:spcPts val="195"/>
              </a:spcAft>
            </a:pPr>
            <a:r>
              <a:rPr lang="ru-RU" sz="1100" dirty="0">
                <a:solidFill>
                  <a:srgbClr val="000000"/>
                </a:solidFill>
                <a:latin typeface="Times New Roman"/>
                <a:ea typeface="Times New Roman"/>
              </a:rPr>
              <a:t>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высокий уровень травматизма среди детей, приводящий к их смертности или инвалидности; 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>
              <a:spcAft>
                <a:spcPts val="195"/>
              </a:spcAft>
            </a:pPr>
            <a:r>
              <a:rPr lang="ru-RU" sz="1100" dirty="0">
                <a:solidFill>
                  <a:srgbClr val="000000"/>
                </a:solidFill>
                <a:latin typeface="Times New Roman"/>
                <a:ea typeface="Times New Roman"/>
              </a:rPr>
              <a:t>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вовлечение несовершеннолетних в преступную деятельность, совершение преступлений в отношении детей; 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>
              <a:spcAft>
                <a:spcPts val="195"/>
              </a:spcAft>
            </a:pPr>
            <a:r>
              <a:rPr lang="ru-RU" sz="1100" dirty="0">
                <a:solidFill>
                  <a:srgbClr val="000000"/>
                </a:solidFill>
                <a:latin typeface="Times New Roman"/>
                <a:ea typeface="Times New Roman"/>
              </a:rPr>
              <a:t>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распространение информации, представляющей опасность для детей, в том числе в Интернете; 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100" dirty="0">
                <a:solidFill>
                  <a:srgbClr val="000000"/>
                </a:solidFill>
                <a:latin typeface="Times New Roman"/>
                <a:ea typeface="Times New Roman"/>
              </a:rPr>
              <a:t>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изменение представлений о традиционных духовно-нравственных, в том числе и семейных, ценностях. </a:t>
            </a:r>
            <a:endParaRPr lang="ru-RU" sz="1600" dirty="0">
              <a:solidFill>
                <a:srgbClr val="000000"/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9218" name="Picture 2" descr="https://avatars.mds.yandex.net/i?id=e852a5352b24730f9cd86f8821509713cebdebf6-9268591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724400"/>
            <a:ext cx="2384731" cy="149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avatars.mds.yandex.net/i?id=e37197329b7eaf407d06aaeaed8d8151298526ab-10115290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387" y="4589320"/>
            <a:ext cx="292608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avatars.mds.yandex.net/i?id=4afa545dc92907e22586a917e41ef2d6dd4066dd-9293428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5181600"/>
            <a:ext cx="2007228" cy="1333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s://avatars.mds.yandex.net/i?id=b810af371f3eb820ca74e4b24fc71b3cceca9a24-8201030-images-thumbs&amp;n=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967" y="381000"/>
            <a:ext cx="2095500" cy="169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https://avatars.mds.yandex.net/i?id=f0226770d5076e8e0e4e5a0796f5c8245ab895e6-9857494-images-thumbs&amp;n=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437979"/>
            <a:ext cx="1752600" cy="140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56579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7400" y="19734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Годовой план работы</a:t>
            </a:r>
          </a:p>
          <a:p>
            <a:pPr algn="ctr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«</a:t>
            </a:r>
            <a:r>
              <a:rPr lang="ru-RU" dirty="0" err="1">
                <a:latin typeface="Times New Roman"/>
                <a:ea typeface="Times New Roman"/>
              </a:rPr>
              <a:t>Мартюшевский</a:t>
            </a:r>
            <a:r>
              <a:rPr lang="ru-RU" dirty="0">
                <a:latin typeface="Times New Roman"/>
                <a:ea typeface="Times New Roman"/>
              </a:rPr>
              <a:t> детский сад «Искорка»</a:t>
            </a:r>
            <a:endParaRPr lang="ru-RU" sz="10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на 2023-2024 учебный год</a:t>
            </a:r>
            <a:endParaRPr lang="ru-RU" sz="10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 </a:t>
            </a:r>
            <a:endParaRPr lang="ru-RU" sz="1000" dirty="0">
              <a:effectLst/>
              <a:latin typeface="Times New Roman"/>
              <a:ea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0600" y="1219200"/>
            <a:ext cx="6781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6305" marR="455295" algn="ctr">
              <a:spcAft>
                <a:spcPts val="0"/>
              </a:spcAft>
            </a:pPr>
            <a:r>
              <a:rPr lang="ru-RU" b="1" i="1" dirty="0">
                <a:latin typeface="Liberation Serif"/>
                <a:ea typeface="Times New Roman"/>
              </a:rPr>
              <a:t>Приоритетное</a:t>
            </a:r>
            <a:r>
              <a:rPr lang="ru-RU" b="1" i="1" spc="-15" dirty="0">
                <a:latin typeface="Liberation Serif"/>
                <a:ea typeface="Times New Roman"/>
              </a:rPr>
              <a:t> </a:t>
            </a:r>
            <a:r>
              <a:rPr lang="ru-RU" b="1" dirty="0">
                <a:latin typeface="Liberation Serif"/>
                <a:ea typeface="Times New Roman"/>
              </a:rPr>
              <a:t>направления</a:t>
            </a:r>
            <a:r>
              <a:rPr lang="ru-RU" b="1" spc="-30" dirty="0">
                <a:latin typeface="Liberation Serif"/>
                <a:ea typeface="Times New Roman"/>
              </a:rPr>
              <a:t> </a:t>
            </a:r>
            <a:r>
              <a:rPr lang="ru-RU" b="1" dirty="0">
                <a:latin typeface="Liberation Serif"/>
                <a:ea typeface="Times New Roman"/>
              </a:rPr>
              <a:t>работы: </a:t>
            </a:r>
            <a:endParaRPr lang="ru-RU" sz="1400" dirty="0">
              <a:latin typeface="Times New Roman"/>
              <a:ea typeface="Times New Roman"/>
            </a:endParaRPr>
          </a:p>
          <a:p>
            <a:pPr marL="916305" marR="455295" algn="ctr">
              <a:spcAft>
                <a:spcPts val="0"/>
              </a:spcAft>
            </a:pPr>
            <a:r>
              <a:rPr lang="ru-RU" b="1" dirty="0">
                <a:latin typeface="Liberation Serif"/>
                <a:ea typeface="Times New Roman"/>
              </a:rPr>
              <a:t>"</a:t>
            </a:r>
            <a:r>
              <a:rPr lang="ru-RU" i="1" dirty="0">
                <a:latin typeface="Liberation Serif"/>
                <a:ea typeface="Times New Roman"/>
              </a:rPr>
              <a:t>Нравственное воспитание дошкольников в детском саду и дома"</a:t>
            </a:r>
            <a:endParaRPr lang="ru-RU" sz="1400" dirty="0">
              <a:effectLst/>
              <a:latin typeface="Times New Roman"/>
              <a:ea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2514600"/>
            <a:ext cx="853440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5160" marR="523875" indent="271145"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Liberation Serif"/>
                <a:ea typeface="Times New Roman"/>
              </a:rPr>
              <a:t>Цель:</a:t>
            </a:r>
            <a:r>
              <a:rPr lang="ru-RU" spc="5" dirty="0">
                <a:latin typeface="Liberation Serif"/>
                <a:ea typeface="Times New Roman"/>
              </a:rPr>
              <a:t> </a:t>
            </a:r>
            <a:r>
              <a:rPr lang="ru-RU" dirty="0">
                <a:latin typeface="Liberation Serif"/>
                <a:ea typeface="Times New Roman"/>
              </a:rPr>
              <a:t>создание</a:t>
            </a:r>
            <a:r>
              <a:rPr lang="ru-RU" spc="5" dirty="0">
                <a:latin typeface="Liberation Serif"/>
                <a:ea typeface="Times New Roman"/>
              </a:rPr>
              <a:t> </a:t>
            </a:r>
            <a:r>
              <a:rPr lang="ru-RU" dirty="0">
                <a:latin typeface="Liberation Serif"/>
                <a:ea typeface="Times New Roman"/>
              </a:rPr>
              <a:t>благоприятных условий для полноценного проживания ребенком дошкольного</a:t>
            </a:r>
            <a:r>
              <a:rPr lang="ru-RU" spc="5" dirty="0">
                <a:latin typeface="Liberation Serif"/>
                <a:ea typeface="Times New Roman"/>
              </a:rPr>
              <a:t> </a:t>
            </a:r>
            <a:r>
              <a:rPr lang="ru-RU" dirty="0">
                <a:latin typeface="Liberation Serif"/>
                <a:ea typeface="Times New Roman"/>
              </a:rPr>
              <a:t>детства,</a:t>
            </a:r>
            <a:r>
              <a:rPr lang="ru-RU" spc="5" dirty="0">
                <a:latin typeface="Liberation Serif"/>
                <a:ea typeface="Times New Roman"/>
              </a:rPr>
              <a:t> </a:t>
            </a:r>
            <a:r>
              <a:rPr lang="ru-RU" dirty="0">
                <a:latin typeface="Liberation Serif"/>
                <a:ea typeface="Times New Roman"/>
              </a:rPr>
              <a:t>формирование</a:t>
            </a:r>
            <a:r>
              <a:rPr lang="ru-RU" spc="5" dirty="0">
                <a:latin typeface="Liberation Serif"/>
                <a:ea typeface="Times New Roman"/>
              </a:rPr>
              <a:t> </a:t>
            </a:r>
            <a:r>
              <a:rPr lang="ru-RU" dirty="0">
                <a:latin typeface="Liberation Serif"/>
                <a:ea typeface="Times New Roman"/>
              </a:rPr>
              <a:t>основ</a:t>
            </a:r>
            <a:r>
              <a:rPr lang="ru-RU" spc="5" dirty="0">
                <a:latin typeface="Liberation Serif"/>
                <a:ea typeface="Times New Roman"/>
              </a:rPr>
              <a:t> </a:t>
            </a:r>
            <a:r>
              <a:rPr lang="ru-RU" dirty="0">
                <a:latin typeface="Liberation Serif"/>
                <a:ea typeface="Times New Roman"/>
              </a:rPr>
              <a:t>базовой</a:t>
            </a:r>
            <a:r>
              <a:rPr lang="ru-RU" spc="5" dirty="0">
                <a:latin typeface="Liberation Serif"/>
                <a:ea typeface="Times New Roman"/>
              </a:rPr>
              <a:t> </a:t>
            </a:r>
            <a:r>
              <a:rPr lang="ru-RU" dirty="0">
                <a:latin typeface="Liberation Serif"/>
                <a:ea typeface="Times New Roman"/>
              </a:rPr>
              <a:t>культуры</a:t>
            </a:r>
            <a:r>
              <a:rPr lang="ru-RU" spc="5" dirty="0">
                <a:latin typeface="Liberation Serif"/>
                <a:ea typeface="Times New Roman"/>
              </a:rPr>
              <a:t> </a:t>
            </a:r>
            <a:r>
              <a:rPr lang="ru-RU" dirty="0">
                <a:latin typeface="Liberation Serif"/>
                <a:ea typeface="Times New Roman"/>
              </a:rPr>
              <a:t>личности,</a:t>
            </a:r>
            <a:r>
              <a:rPr lang="ru-RU" spc="5" dirty="0">
                <a:latin typeface="Liberation Serif"/>
                <a:ea typeface="Times New Roman"/>
              </a:rPr>
              <a:t> </a:t>
            </a:r>
            <a:r>
              <a:rPr lang="ru-RU" dirty="0">
                <a:latin typeface="Liberation Serif"/>
                <a:ea typeface="Times New Roman"/>
              </a:rPr>
              <a:t>всестороннее</a:t>
            </a:r>
            <a:r>
              <a:rPr lang="ru-RU" spc="5" dirty="0">
                <a:latin typeface="Liberation Serif"/>
                <a:ea typeface="Times New Roman"/>
              </a:rPr>
              <a:t> </a:t>
            </a:r>
            <a:r>
              <a:rPr lang="ru-RU" dirty="0">
                <a:latin typeface="Liberation Serif"/>
                <a:ea typeface="Times New Roman"/>
              </a:rPr>
              <a:t>развитие психических и физических качеств в соответствии с возрастными и</a:t>
            </a:r>
            <a:r>
              <a:rPr lang="ru-RU" spc="5" dirty="0">
                <a:latin typeface="Liberation Serif"/>
                <a:ea typeface="Times New Roman"/>
              </a:rPr>
              <a:t> </a:t>
            </a:r>
            <a:r>
              <a:rPr lang="ru-RU" dirty="0">
                <a:latin typeface="Liberation Serif"/>
                <a:ea typeface="Times New Roman"/>
              </a:rPr>
              <a:t>индивидуальными особенностями, подготовка ребенка</a:t>
            </a:r>
            <a:r>
              <a:rPr lang="ru-RU" spc="5" dirty="0">
                <a:latin typeface="Liberation Serif"/>
                <a:ea typeface="Times New Roman"/>
              </a:rPr>
              <a:t> </a:t>
            </a:r>
            <a:r>
              <a:rPr lang="ru-RU" dirty="0">
                <a:latin typeface="Liberation Serif"/>
                <a:ea typeface="Times New Roman"/>
              </a:rPr>
              <a:t>к жизни в современном</a:t>
            </a:r>
            <a:r>
              <a:rPr lang="ru-RU" spc="5" dirty="0">
                <a:latin typeface="Liberation Serif"/>
                <a:ea typeface="Times New Roman"/>
              </a:rPr>
              <a:t> </a:t>
            </a:r>
            <a:r>
              <a:rPr lang="ru-RU" dirty="0">
                <a:latin typeface="Liberation Serif"/>
                <a:ea typeface="Times New Roman"/>
              </a:rPr>
              <a:t>обществе, формирование предпосылок к учебной деятельности, обеспечение</a:t>
            </a:r>
            <a:r>
              <a:rPr lang="ru-RU" spc="5" dirty="0">
                <a:latin typeface="Liberation Serif"/>
                <a:ea typeface="Times New Roman"/>
              </a:rPr>
              <a:t> </a:t>
            </a:r>
            <a:r>
              <a:rPr lang="ru-RU" dirty="0">
                <a:latin typeface="Liberation Serif"/>
                <a:ea typeface="Times New Roman"/>
              </a:rPr>
              <a:t>безопасности</a:t>
            </a:r>
            <a:r>
              <a:rPr lang="ru-RU" spc="15" dirty="0">
                <a:latin typeface="Liberation Serif"/>
                <a:ea typeface="Times New Roman"/>
              </a:rPr>
              <a:t> </a:t>
            </a:r>
            <a:r>
              <a:rPr lang="ru-RU" dirty="0">
                <a:latin typeface="Liberation Serif"/>
                <a:ea typeface="Times New Roman"/>
              </a:rPr>
              <a:t>жизнедеятельности.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49993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9" y="369"/>
            <a:ext cx="9143631" cy="68576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9038" y="367918"/>
            <a:ext cx="7765923" cy="61214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47118" y="12"/>
            <a:ext cx="3296513" cy="313018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447800" y="152400"/>
            <a:ext cx="5410200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</a:rPr>
              <a:t>Регламент проведения педагогического совета</a:t>
            </a:r>
            <a:endParaRPr lang="ru-RU" sz="1400" dirty="0">
              <a:ea typeface="Calibri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1293917"/>
              </p:ext>
            </p:extLst>
          </p:nvPr>
        </p:nvGraphicFramePr>
        <p:xfrm>
          <a:off x="304800" y="762000"/>
          <a:ext cx="6248400" cy="5410197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084776"/>
                <a:gridCol w="3633907"/>
                <a:gridCol w="1529717"/>
              </a:tblGrid>
              <a:tr h="215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Время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Рассматриваемые вопросы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Ответственный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02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13.00 - 13.05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Задачи, регламент, состав проектной группы.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Выполнение решений предыдущего педагогического совета.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Бутылина Н.А.,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ст. воспитатель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7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13.05 – 13.10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Тест-настрой «Что я возьму в новый учебный год»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Бутылина Н.А.,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ст. воспитатель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7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13.10 - 13.20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889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Доклад «Анализ летней оздоровительной работ с детьми»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Бутылина Н.А.,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ст. воспитатель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16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13.20 - 13.55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Обсуждение и утверждение ОП ДО в соответствии с ФОП ДО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Бутылина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Н.А.,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ст. воспитатель,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участники педсовета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747">
                <a:tc>
                  <a:txBody>
                    <a:bodyPr/>
                    <a:lstStyle/>
                    <a:p>
                      <a:pPr indent="-2286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13.55 – 14.05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Аттестация педагогических работников: новый порядок и квалификационные категории.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Бутылина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Н.А.,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ст. воспитатель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747">
                <a:tc>
                  <a:txBody>
                    <a:bodyPr/>
                    <a:lstStyle/>
                    <a:p>
                      <a:pPr indent="-2286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14.05 – 14.10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Новая стратегия комплексной безопасности детей: что нужно знать педагогам и родителям.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Бутылина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Н.А.,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ст. воспитатель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02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14.10 – 14.30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Обсуждение основных приоритетов развития ДОО. Утверждение годового плана работы ДОО на 2023/24 учебный год.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Бутылина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Н.А.,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ст. воспитатель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7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14.30 – 14.40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Утверждение локальных актов по организации воспитательно-образовательного процесса.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Бутылина Н.А.,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ст. воспитатель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7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14.40 – 14.45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Суждения и мнения по теме педагогического совета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участники педсовета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14.45-14.50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Проект решения педагогического совета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проектная группа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14.50-15.00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Разное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Шелудкова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А.М.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24" marR="29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2422" y="248665"/>
            <a:ext cx="7169784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dirty="0">
                <a:solidFill>
                  <a:srgbClr val="000066"/>
                </a:solidFill>
                <a:latin typeface="Times New Roman"/>
                <a:cs typeface="Times New Roman"/>
              </a:rPr>
              <a:t>Тест-настрой</a:t>
            </a:r>
            <a:r>
              <a:rPr i="1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i="1" dirty="0">
                <a:solidFill>
                  <a:srgbClr val="000066"/>
                </a:solidFill>
                <a:latin typeface="Times New Roman"/>
                <a:cs typeface="Times New Roman"/>
              </a:rPr>
              <a:t>«Что</a:t>
            </a:r>
            <a:r>
              <a:rPr i="1" spc="-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i="1" dirty="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i="1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i="1" spc="-5" dirty="0">
                <a:solidFill>
                  <a:srgbClr val="000066"/>
                </a:solidFill>
                <a:latin typeface="Times New Roman"/>
                <a:cs typeface="Times New Roman"/>
              </a:rPr>
              <a:t>возьму</a:t>
            </a:r>
            <a:r>
              <a:rPr i="1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i="1" dirty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i="1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i="1" spc="-5" dirty="0">
                <a:solidFill>
                  <a:srgbClr val="000066"/>
                </a:solidFill>
                <a:latin typeface="Times New Roman"/>
                <a:cs typeface="Times New Roman"/>
              </a:rPr>
              <a:t>новый</a:t>
            </a:r>
            <a:r>
              <a:rPr i="1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i="1" spc="-5" dirty="0">
                <a:solidFill>
                  <a:srgbClr val="000066"/>
                </a:solidFill>
                <a:latin typeface="Times New Roman"/>
                <a:cs typeface="Times New Roman"/>
              </a:rPr>
              <a:t>учебный год?»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76746" y="654824"/>
          <a:ext cx="8848086" cy="59403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4675"/>
                <a:gridCol w="593090"/>
                <a:gridCol w="594995"/>
                <a:gridCol w="593089"/>
                <a:gridCol w="594360"/>
                <a:gridCol w="593089"/>
                <a:gridCol w="594360"/>
                <a:gridCol w="593089"/>
                <a:gridCol w="594360"/>
                <a:gridCol w="593089"/>
                <a:gridCol w="594995"/>
                <a:gridCol w="594995"/>
                <a:gridCol w="593090"/>
                <a:gridCol w="594995"/>
                <a:gridCol w="551815"/>
              </a:tblGrid>
              <a:tr h="395274"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у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п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х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г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м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6722"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ь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5274"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п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ts val="281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ц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7078"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у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ы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ц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у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ч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5287"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ы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з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п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6722"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з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ь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5274">
                <a:tc>
                  <a:txBody>
                    <a:bodyPr/>
                    <a:lstStyle/>
                    <a:p>
                      <a:pPr marL="73025">
                        <a:lnSpc>
                          <a:spcPts val="281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ё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г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ь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б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м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ts val="281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х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5274"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ж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у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ч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ы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ю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6722"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х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ts val="282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5287"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ю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б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ь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у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п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7078"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п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м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у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ts val="282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ч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5274"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б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у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ч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6722"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ц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ы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п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ё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х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5274"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м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б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7090"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у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ь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ч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з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5298" y="119418"/>
            <a:ext cx="5078730" cy="1265555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12700" marR="5080">
              <a:lnSpc>
                <a:spcPts val="4480"/>
              </a:lnSpc>
              <a:spcBef>
                <a:spcPts val="915"/>
              </a:spcBef>
            </a:pPr>
            <a:r>
              <a:rPr sz="4400" spc="-5" dirty="0"/>
              <a:t>Приоритеты</a:t>
            </a:r>
            <a:r>
              <a:rPr sz="4400" spc="-40" dirty="0"/>
              <a:t> </a:t>
            </a:r>
            <a:r>
              <a:rPr sz="4400" spc="-10" dirty="0"/>
              <a:t>ЛОП</a:t>
            </a:r>
            <a:r>
              <a:rPr sz="4400" spc="-40" dirty="0"/>
              <a:t> </a:t>
            </a:r>
            <a:r>
              <a:rPr sz="4400" dirty="0"/>
              <a:t>– </a:t>
            </a:r>
            <a:r>
              <a:rPr sz="4400" spc="-1085" dirty="0"/>
              <a:t> </a:t>
            </a:r>
            <a:r>
              <a:rPr sz="4400" dirty="0"/>
              <a:t>2023</a:t>
            </a:r>
            <a:endParaRPr sz="4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8363" y="850671"/>
            <a:ext cx="8207286" cy="57988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2910560" cy="291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99580"/>
            <a:ext cx="28194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581400"/>
            <a:ext cx="2910560" cy="290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209514"/>
            <a:ext cx="2628900" cy="3768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581399"/>
            <a:ext cx="2906713" cy="290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52400"/>
            <a:ext cx="3014663" cy="301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637143"/>
            <a:ext cx="2419350" cy="3056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397" y="2590800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1775"/>
            <a:ext cx="9144000" cy="732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2023-2024</a:t>
            </a:r>
            <a:r>
              <a:rPr spc="-10" dirty="0"/>
              <a:t> </a:t>
            </a:r>
            <a:r>
              <a:rPr spc="-5" dirty="0"/>
              <a:t>учебный</a:t>
            </a:r>
            <a:r>
              <a:rPr spc="-15" dirty="0"/>
              <a:t> </a:t>
            </a:r>
            <a:r>
              <a:rPr spc="-5" dirty="0"/>
              <a:t>год</a:t>
            </a:r>
            <a:r>
              <a:rPr spc="-15" dirty="0"/>
              <a:t> </a:t>
            </a:r>
            <a:r>
              <a:rPr spc="-5" dirty="0"/>
              <a:t>на пороге!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25702" y="370832"/>
            <a:ext cx="6689725" cy="1062355"/>
          </a:xfrm>
          <a:prstGeom prst="rect">
            <a:avLst/>
          </a:prstGeom>
        </p:spPr>
        <p:txBody>
          <a:bodyPr vert="horz" wrap="square" lIns="0" tIns="1790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10"/>
              </a:spcBef>
            </a:pPr>
            <a:r>
              <a:rPr sz="2000" b="1" spc="-5" dirty="0">
                <a:solidFill>
                  <a:srgbClr val="000066"/>
                </a:solidFill>
                <a:latin typeface="Times New Roman"/>
                <a:cs typeface="Times New Roman"/>
              </a:rPr>
              <a:t>Основные</a:t>
            </a:r>
            <a:r>
              <a:rPr sz="2000" b="1" dirty="0">
                <a:solidFill>
                  <a:srgbClr val="000066"/>
                </a:solidFill>
                <a:latin typeface="Times New Roman"/>
                <a:cs typeface="Times New Roman"/>
              </a:rPr>
              <a:t> направления</a:t>
            </a:r>
            <a:r>
              <a:rPr sz="2000" b="1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66"/>
                </a:solidFill>
                <a:latin typeface="Times New Roman"/>
                <a:cs typeface="Times New Roman"/>
              </a:rPr>
              <a:t>работы</a:t>
            </a:r>
            <a:r>
              <a:rPr sz="2000" b="1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66"/>
                </a:solidFill>
                <a:latin typeface="Times New Roman"/>
                <a:cs typeface="Times New Roman"/>
              </a:rPr>
              <a:t>МАДОУ</a:t>
            </a:r>
            <a:r>
              <a:rPr sz="2000" b="1" spc="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66"/>
                </a:solidFill>
                <a:latin typeface="Times New Roman"/>
                <a:cs typeface="Times New Roman"/>
              </a:rPr>
              <a:t>на 2023-2024</a:t>
            </a:r>
            <a:r>
              <a:rPr sz="2000" b="1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66"/>
                </a:solidFill>
                <a:latin typeface="Times New Roman"/>
                <a:cs typeface="Times New Roman"/>
              </a:rPr>
              <a:t>год</a:t>
            </a:r>
            <a:endParaRPr sz="2000">
              <a:latin typeface="Times New Roman"/>
              <a:cs typeface="Times New Roman"/>
            </a:endParaRPr>
          </a:p>
          <a:p>
            <a:pPr marL="793115">
              <a:lnSpc>
                <a:spcPct val="100000"/>
              </a:lnSpc>
              <a:spcBef>
                <a:spcPts val="1570"/>
              </a:spcBef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1.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Реализация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новой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ОП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ДО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по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ФОП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7035" y="1773377"/>
            <a:ext cx="8629916" cy="3887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058315"/>
              </p:ext>
            </p:extLst>
          </p:nvPr>
        </p:nvGraphicFramePr>
        <p:xfrm>
          <a:off x="990600" y="533403"/>
          <a:ext cx="7543799" cy="48767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3638"/>
                <a:gridCol w="6750161"/>
              </a:tblGrid>
              <a:tr h="371570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Общие положения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5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I</a:t>
                      </a:r>
                      <a:r>
                        <a:rPr lang="ru-RU" sz="1400">
                          <a:effectLst/>
                        </a:rPr>
                        <a:t>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Целевой раздел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1570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Обязательная часть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5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Пояснительная записка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15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1.1.1.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Цели и задачи реализации Программы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15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1.1.2.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Принципы и подходы к формированию Программы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15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1.1.3.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Значимые для разработки и реализации Программы характеристики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15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1.1.4.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Характеристики особенностей развития детей дошкольного возраста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663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1.1.5.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Специфика национальных, социокультурных и иных условий, в которых осуществляется образовательная деятельность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15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1.2.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584835" indent="317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05225" algn="l"/>
                        </a:tabLst>
                      </a:pPr>
                      <a:r>
                        <a:rPr lang="en-US" sz="1400" kern="0">
                          <a:effectLst/>
                        </a:rPr>
                        <a:t>Планируемые результаты реализации</a:t>
                      </a:r>
                      <a:r>
                        <a:rPr lang="ru-RU" sz="1400" kern="0">
                          <a:effectLst/>
                        </a:rPr>
                        <a:t>  </a:t>
                      </a:r>
                      <a:r>
                        <a:rPr lang="en-US" sz="1400" kern="0">
                          <a:effectLst/>
                        </a:rPr>
                        <a:t>Программы</a:t>
                      </a:r>
                      <a:endParaRPr lang="ru-RU" sz="1400" b="1" ker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663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1.3.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584835" indent="5397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-53975" algn="l"/>
                        </a:tabLst>
                      </a:pPr>
                      <a:r>
                        <a:rPr lang="ru-RU" sz="1400" kern="0" dirty="0">
                          <a:effectLst/>
                        </a:rPr>
                        <a:t>Педагогическая диагностика достижения планируемых </a:t>
                      </a:r>
                      <a:r>
                        <a:rPr lang="ru-RU" sz="1400" kern="0" dirty="0" smtClean="0">
                          <a:effectLst/>
                        </a:rPr>
                        <a:t>результатов</a:t>
                      </a:r>
                    </a:p>
                    <a:p>
                      <a:pPr marL="584835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-53975" algn="l"/>
                          <a:tab pos="810260" algn="l"/>
                        </a:tabLst>
                        <a:defRPr/>
                      </a:pPr>
                      <a:r>
                        <a:rPr kumimoji="0" lang="ru-RU" sz="14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Часть, формируемая участниками образовательных отношений</a:t>
                      </a:r>
                      <a:endParaRPr kumimoji="0" lang="ru-RU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218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434</TotalTime>
  <Words>1058</Words>
  <Application>Microsoft Office PowerPoint</Application>
  <PresentationFormat>Экран (4:3)</PresentationFormat>
  <Paragraphs>405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Презентация PowerPoint</vt:lpstr>
      <vt:lpstr>Презентация PowerPoint</vt:lpstr>
      <vt:lpstr>Тест-настрой «Что я возьму в новый учебный год?»</vt:lpstr>
      <vt:lpstr>Приоритеты ЛОП –  2023</vt:lpstr>
      <vt:lpstr>Презентация PowerPoint</vt:lpstr>
      <vt:lpstr>Презентация PowerPoint</vt:lpstr>
      <vt:lpstr>Презентация PowerPoint</vt:lpstr>
      <vt:lpstr>2023-2024 учебный год на пороге!</vt:lpstr>
      <vt:lpstr>Презентация PowerPoint</vt:lpstr>
      <vt:lpstr>Презентация PowerPoint</vt:lpstr>
      <vt:lpstr>Презентация PowerPoint</vt:lpstr>
      <vt:lpstr>ФОРМЫ реализация новой ОП ДО по ФОП</vt:lpstr>
      <vt:lpstr> Новый порядок аттестации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Огибенина</dc:creator>
  <cp:lastModifiedBy>Пользователь</cp:lastModifiedBy>
  <cp:revision>10</cp:revision>
  <dcterms:created xsi:type="dcterms:W3CDTF">2023-08-28T08:13:49Z</dcterms:created>
  <dcterms:modified xsi:type="dcterms:W3CDTF">2023-08-28T18:07:36Z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2023-08-16T00:00:00Z</vt:filetime>
  </property>
  <property fmtid="{D5CDD505-2E9C-101B-9397-08002B2CF9AE}" pid="3" name="Creator">
    <vt:lpwstr>Impress</vt:lpwstr>
  </property>
  <property fmtid="{D5CDD505-2E9C-101B-9397-08002B2CF9AE}" pid="4" name="LastSaved">
    <vt:filetime>2023-08-16T00:00:00Z</vt:filetime>
  </property>
</Properties>
</file>