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09.10.2025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09.10.2025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09.10.2025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982" cy="68580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40566" y="1881809"/>
            <a:ext cx="675860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Формирование нравственных ценностей дошкольников во взаимодействии со взрослыми и с детьми»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57620" y="5643578"/>
            <a:ext cx="22860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пгт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Мартюш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2024г.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97765" y="294574"/>
            <a:ext cx="6887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Муниципальное казенное дошкольное образовательное учреждение «Мартюшевский детский сад «Искорка»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0460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24982" cy="68580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56792" y="636105"/>
            <a:ext cx="5536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Додекаэдр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211" r="31565"/>
          <a:stretch/>
        </p:blipFill>
        <p:spPr>
          <a:xfrm>
            <a:off x="7474899" y="4678017"/>
            <a:ext cx="1410684" cy="21799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723" b="44541"/>
          <a:stretch/>
        </p:blipFill>
        <p:spPr>
          <a:xfrm>
            <a:off x="6236231" y="0"/>
            <a:ext cx="3008450" cy="3803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6425" b="8406"/>
          <a:stretch/>
        </p:blipFill>
        <p:spPr>
          <a:xfrm>
            <a:off x="2785876" y="1702905"/>
            <a:ext cx="3843338" cy="5155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554" t="12754" b="31207"/>
          <a:stretch/>
        </p:blipFill>
        <p:spPr>
          <a:xfrm>
            <a:off x="103142" y="2179430"/>
            <a:ext cx="3014973" cy="38431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09686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1\309102025.jpg"/>
          <p:cNvPicPr>
            <a:picLocks noChangeAspect="1" noChangeArrowheads="1"/>
          </p:cNvPicPr>
          <p:nvPr/>
        </p:nvPicPr>
        <p:blipFill>
          <a:blip r:embed="rId2" cstate="print">
            <a:lum bright="-10000" contrast="-20000"/>
          </a:blip>
          <a:srcRect/>
          <a:stretch>
            <a:fillRect/>
          </a:stretch>
        </p:blipFill>
        <p:spPr bwMode="auto">
          <a:xfrm>
            <a:off x="2571737" y="500042"/>
            <a:ext cx="4572032" cy="56789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Пользователь\Desktop\1613682894_3-p-fon-dlya-prezentatsii-nravstvennoe-vospita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3357562"/>
            <a:ext cx="4478996" cy="3370445"/>
          </a:xfrm>
          <a:prstGeom prst="rect">
            <a:avLst/>
          </a:prstGeom>
          <a:noFill/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500034" y="142852"/>
            <a:ext cx="8215370" cy="323165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Liberation Serif" pitchFamily="18" charset="0"/>
                <a:ea typeface="Times New Roman" pitchFamily="18" charset="0"/>
                <a:cs typeface="Arial" pitchFamily="34" charset="0"/>
              </a:rPr>
              <a:t>Мозговой штурм </a:t>
            </a: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Liberation Serif" pitchFamily="18" charset="0"/>
                <a:ea typeface="Times New Roman" pitchFamily="18" charset="0"/>
                <a:cs typeface="Arial" pitchFamily="34" charset="0"/>
              </a:rPr>
              <a:t>«Что такое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Liberation Serif" pitchFamily="18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Liberation Serif" pitchFamily="18" charset="0"/>
                <a:ea typeface="Times New Roman" pitchFamily="18" charset="0"/>
                <a:cs typeface="Arial" pitchFamily="34" charset="0"/>
              </a:rPr>
              <a:t>нравственное развитие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Liberation Serif" pitchFamily="18" charset="0"/>
                <a:ea typeface="Times New Roman" pitchFamily="18" charset="0"/>
                <a:cs typeface="Arial" pitchFamily="34" charset="0"/>
              </a:rPr>
              <a:t>?»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Liberation Serif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Liberation Serif" pitchFamily="18" charset="0"/>
                <a:ea typeface="Times New Roman" pitchFamily="18" charset="0"/>
                <a:cs typeface="Arial" pitchFamily="34" charset="0"/>
              </a:rPr>
              <a:t>Воспитателям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Liberation Serif" pitchFamily="18" charset="0"/>
                <a:ea typeface="Times New Roman" pitchFamily="18" charset="0"/>
                <a:cs typeface="Arial" pitchFamily="34" charset="0"/>
              </a:rPr>
              <a:t>предлагается составить определение понятия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Liberation Serif" pitchFamily="18" charset="0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Liberation Serif" pitchFamily="18" charset="0"/>
                <a:ea typeface="Times New Roman" pitchFamily="18" charset="0"/>
                <a:cs typeface="Arial" pitchFamily="34" charset="0"/>
              </a:rPr>
              <a:t>нравственное развитие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Liberation Serif" pitchFamily="18" charset="0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Liberation Serif" pitchFamily="18" charset="0"/>
                <a:ea typeface="Times New Roman" pitchFamily="18" charset="0"/>
                <a:cs typeface="Arial" pitchFamily="34" charset="0"/>
              </a:rPr>
              <a:t>. </a:t>
            </a: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Liberation Serif" pitchFamily="18" charset="0"/>
                <a:ea typeface="Times New Roman" pitchFamily="18" charset="0"/>
                <a:cs typeface="Arial" pitchFamily="34" charset="0"/>
              </a:rPr>
              <a:t>Каждому частнику группы раздаётся по 3 листочка, на которых они пишут свои ассоциации со словосочетанием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Liberation Serif" pitchFamily="18" charset="0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Liberation Serif" pitchFamily="18" charset="0"/>
                <a:ea typeface="Times New Roman" pitchFamily="18" charset="0"/>
                <a:cs typeface="Arial" pitchFamily="34" charset="0"/>
              </a:rPr>
              <a:t>нравственное развитие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Liberation Serif" pitchFamily="18" charset="0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Liberation Serif" pitchFamily="18" charset="0"/>
                <a:ea typeface="Times New Roman" pitchFamily="18" charset="0"/>
                <a:cs typeface="Arial" pitchFamily="34" charset="0"/>
              </a:rPr>
              <a:t>, затем группа наугад достаёт 9 листочков и раскладывает квадратом 3 на 3. Из 3 карточек по горизонтали, вертикали или диагонали нужно составить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Liberation Serif" pitchFamily="18" charset="0"/>
                <a:ea typeface="Times New Roman" pitchFamily="18" charset="0"/>
                <a:cs typeface="Arial" pitchFamily="34" charset="0"/>
              </a:rPr>
              <a:t>определение понятия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Liberation Serif" pitchFamily="18" charset="0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Liberation Serif" pitchFamily="18" charset="0"/>
                <a:ea typeface="Times New Roman" pitchFamily="18" charset="0"/>
                <a:cs typeface="Arial" pitchFamily="34" charset="0"/>
              </a:rPr>
              <a:t>нравственное развитие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Liberation Serif" pitchFamily="18" charset="0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Liberation Serif" pitchFamily="18" charset="0"/>
                <a:ea typeface="Times New Roman" pitchFamily="18" charset="0"/>
                <a:cs typeface="Arial" pitchFamily="34" charset="0"/>
              </a:rPr>
              <a:t>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571472" y="142852"/>
            <a:ext cx="8001056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Нравственное развитие - процесс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предполагающий усвоение нравственных норм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нравственного сознания и нравственного поведения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(Г. А.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Урунтаева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 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Дошкольная психология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2001 г.)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Нравственное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развитие направлено на усвоение норм и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ценностей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принятых в обществе, включая моральные и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нравственные ценности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(Г. М.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Коджаспирова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Педагогический словарь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2003г.)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Нравственное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воспитание – это целенаправленное и систематическое воздействие на сознание чувств и поведение воспитанников с целью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формирования у них нравственных качеств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соответствующих требованиям общественной морали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(И. П. Харламов)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Нравственное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воспитание – это целенаправленный процесс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у подрастающего поколения высокого сознания,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нравственных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чувств и поведения в соответствии с идеалами и принципами морали.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142852"/>
            <a:ext cx="84296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В содержание </a:t>
            </a:r>
            <a:r>
              <a:rPr lang="ru-RU" sz="2000" b="1" dirty="0" smtClean="0"/>
              <a:t>нравственного</a:t>
            </a:r>
            <a:r>
              <a:rPr lang="ru-RU" sz="2000" dirty="0" smtClean="0"/>
              <a:t> воспитания входит довольно широкий круг вопросов.  </a:t>
            </a:r>
          </a:p>
          <a:p>
            <a:pPr algn="ctr"/>
            <a:r>
              <a:rPr lang="ru-RU" sz="2000" dirty="0" smtClean="0"/>
              <a:t>Это </a:t>
            </a:r>
            <a:r>
              <a:rPr lang="ru-RU" sz="2000" b="1" dirty="0" smtClean="0"/>
              <a:t>формирование отношений</a:t>
            </a:r>
            <a:r>
              <a:rPr lang="ru-RU" sz="2000" dirty="0" smtClean="0"/>
              <a:t>: </a:t>
            </a:r>
            <a:endParaRPr lang="ru-RU" sz="2000" dirty="0"/>
          </a:p>
        </p:txBody>
      </p:sp>
      <p:pic>
        <p:nvPicPr>
          <p:cNvPr id="32770" name="Picture 2" descr="C:\Users\Пользователь\Desktop\7214d0d206f59b3bbb5440923059e5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285860"/>
            <a:ext cx="3181427" cy="23283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1" name="Picture 3" descr="C:\Users\Пользователь\Desktop\png-transparent-kids-playin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1309" y="1285860"/>
            <a:ext cx="2932691" cy="23397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773" name="AutoShape 5" descr="Free Vector | Happy children playing toy on whit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4" name="Picture 6" descr="C:\Users\Пользователь\Desktop\images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4357694"/>
            <a:ext cx="2944680" cy="18288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2775" name="Picture 7" descr="C:\Users\Пользователь\Desktop\1491824115_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8992" y="1928802"/>
            <a:ext cx="2457456" cy="2457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6" name="Picture 8" descr="C:\Users\Пользователь\Desktop\scale_120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596" y="4071942"/>
            <a:ext cx="2928926" cy="2466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1" name="Прямая со стрелкой 10"/>
          <p:cNvCxnSpPr/>
          <p:nvPr/>
        </p:nvCxnSpPr>
        <p:spPr>
          <a:xfrm rot="10800000" flipV="1">
            <a:off x="2143108" y="1071546"/>
            <a:ext cx="571504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>
            <a:off x="4321967" y="1464455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429388" y="1000108"/>
            <a:ext cx="357190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16200000" flipH="1">
            <a:off x="6143636" y="3786190"/>
            <a:ext cx="500066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5400000">
            <a:off x="2357422" y="3643314"/>
            <a:ext cx="500066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24982" cy="68580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56792" y="636105"/>
            <a:ext cx="5536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КУБИК БЛУМА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4209" y="2344536"/>
            <a:ext cx="2643188" cy="42862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21585" y="1572690"/>
            <a:ext cx="20275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Бенжамин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Блум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10" y="5016345"/>
            <a:ext cx="1408043" cy="1689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572" y="1803521"/>
            <a:ext cx="3193256" cy="441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7240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24982" cy="68580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7" y="2709869"/>
            <a:ext cx="3350419" cy="4276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4710">
            <a:off x="2879248" y="331910"/>
            <a:ext cx="1903095" cy="24460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407" y="0"/>
            <a:ext cx="1892808" cy="24917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07780">
            <a:off x="7024008" y="464536"/>
            <a:ext cx="1879092" cy="25237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262" y="3830399"/>
            <a:ext cx="1892808" cy="25557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609" y="2585075"/>
            <a:ext cx="1858518" cy="241401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127" y="3766937"/>
            <a:ext cx="1844802" cy="24643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3322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8" y="1"/>
            <a:ext cx="9124982" cy="68580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3484" y="252296"/>
            <a:ext cx="37400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agic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ox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299" y="1912832"/>
            <a:ext cx="2915120" cy="46125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623" t="8116"/>
          <a:stretch/>
        </p:blipFill>
        <p:spPr>
          <a:xfrm>
            <a:off x="5093030" y="332636"/>
            <a:ext cx="3451360" cy="61927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83611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24982" cy="68580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999" y="-1"/>
            <a:ext cx="2252001" cy="42473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6778" y="2001078"/>
            <a:ext cx="2575221" cy="48569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039" y="-106018"/>
            <a:ext cx="2116739" cy="39922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7" y="2785499"/>
            <a:ext cx="2120662" cy="399961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7841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177</TotalTime>
  <Words>47</Words>
  <PresentationFormat>Экран (4:3)</PresentationFormat>
  <Paragraphs>18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Открытая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6</cp:revision>
  <dcterms:created xsi:type="dcterms:W3CDTF">2024-02-06T09:17:19Z</dcterms:created>
  <dcterms:modified xsi:type="dcterms:W3CDTF">2025-10-09T06:40:34Z</dcterms:modified>
</cp:coreProperties>
</file>